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22"/>
  </p:notesMasterIdLst>
  <p:sldIdLst>
    <p:sldId id="256" r:id="rId2"/>
    <p:sldId id="257" r:id="rId3"/>
    <p:sldId id="261" r:id="rId4"/>
    <p:sldId id="262" r:id="rId5"/>
    <p:sldId id="258" r:id="rId6"/>
    <p:sldId id="259" r:id="rId7"/>
    <p:sldId id="260" r:id="rId8"/>
    <p:sldId id="263" r:id="rId9"/>
    <p:sldId id="264" r:id="rId10"/>
    <p:sldId id="265" r:id="rId11"/>
    <p:sldId id="266" r:id="rId12"/>
    <p:sldId id="267" r:id="rId13"/>
    <p:sldId id="268" r:id="rId14"/>
    <p:sldId id="273" r:id="rId15"/>
    <p:sldId id="269" r:id="rId16"/>
    <p:sldId id="270" r:id="rId17"/>
    <p:sldId id="271" r:id="rId18"/>
    <p:sldId id="272" r:id="rId19"/>
    <p:sldId id="274" r:id="rId20"/>
    <p:sldId id="275" r:id="rId21"/>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57" autoAdjust="0"/>
  </p:normalViewPr>
  <p:slideViewPr>
    <p:cSldViewPr>
      <p:cViewPr varScale="1">
        <p:scale>
          <a:sx n="109" d="100"/>
          <a:sy n="109" d="100"/>
        </p:scale>
        <p:origin x="-1680" y="-7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1.png>
</file>

<file path=ppt/media/image12.png>
</file>

<file path=ppt/media/image16.png>
</file>

<file path=ppt/media/image17.png>
</file>

<file path=ppt/media/image2.png>
</file>

<file path=ppt/media/image3.png>
</file>

<file path=ppt/media/image4.png>
</file>

<file path=ppt/media/image5.png>
</file>

<file path=ppt/media/image6.png>
</file>

<file path=ppt/media/image6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smtClean="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649E5BA8-7FEC-47F2-AFDC-95EA75C0D762}" type="datetimeFigureOut">
              <a:rPr lang="zh-CN" altLang="en-US"/>
              <a:pPr>
                <a:defRPr/>
              </a:pPr>
              <a:t>2012-8-21</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smtClean="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defRPr>
            </a:lvl1pPr>
          </a:lstStyle>
          <a:p>
            <a:pPr>
              <a:defRPr/>
            </a:pPr>
            <a:fld id="{8B31EF50-7268-416A-A9A6-12B86A273F4C}" type="slidenum">
              <a:rPr lang="zh-CN" altLang="en-US"/>
              <a:pPr>
                <a:defRPr/>
              </a:pPr>
              <a:t>‹#›</a:t>
            </a:fld>
            <a:endParaRPr lang="zh-CN" altLang="en-US"/>
          </a:p>
        </p:txBody>
      </p:sp>
    </p:spTree>
    <p:extLst>
      <p:ext uri="{BB962C8B-B14F-4D97-AF65-F5344CB8AC3E}">
        <p14:creationId xmlns:p14="http://schemas.microsoft.com/office/powerpoint/2010/main" val="341008634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194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D741FB77-C24F-4339-9D6B-011F769DD9FD}" type="slidenum">
              <a:rPr lang="zh-CN" altLang="en-US">
                <a:latin typeface="Calibri" pitchFamily="34" charset="0"/>
              </a:rPr>
              <a:pPr fontAlgn="base">
                <a:spcBef>
                  <a:spcPct val="0"/>
                </a:spcBef>
                <a:spcAft>
                  <a:spcPct val="0"/>
                </a:spcAft>
              </a:pPr>
              <a:t>1</a:t>
            </a:fld>
            <a:endParaRPr lang="zh-CN" altLang="en-US">
              <a:latin typeface="Calibri"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10</a:t>
            </a:fld>
            <a:endParaRPr lang="zh-CN" altLang="en-US">
              <a:latin typeface="Calibri"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11</a:t>
            </a:fld>
            <a:endParaRPr lang="zh-CN" altLang="en-US">
              <a:latin typeface="Calibri"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12</a:t>
            </a:fld>
            <a:endParaRPr lang="zh-CN" altLang="en-US">
              <a:latin typeface="Calibri"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13</a:t>
            </a:fld>
            <a:endParaRPr lang="zh-CN" altLang="en-US">
              <a:latin typeface="Calibri"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14</a:t>
            </a:fld>
            <a:endParaRPr lang="zh-CN" altLang="en-US">
              <a:latin typeface="Calibri"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15</a:t>
            </a:fld>
            <a:endParaRPr lang="zh-CN" altLang="en-US">
              <a:latin typeface="Calibri"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16</a:t>
            </a:fld>
            <a:endParaRPr lang="zh-CN" altLang="en-US">
              <a:latin typeface="Calibri"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17</a:t>
            </a:fld>
            <a:endParaRPr lang="zh-CN" altLang="en-US">
              <a:latin typeface="Calibri"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18</a:t>
            </a:fld>
            <a:endParaRPr lang="zh-CN" altLang="en-US">
              <a:latin typeface="Calibri"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19</a:t>
            </a:fld>
            <a:endParaRPr lang="zh-CN" altLang="en-US">
              <a:latin typeface="Calibri"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a:t>
            </a:fld>
            <a:endParaRPr lang="zh-CN" altLang="en-US">
              <a:latin typeface="Calibri"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20</a:t>
            </a:fld>
            <a:endParaRPr lang="zh-CN" altLang="en-US">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3</a:t>
            </a:fld>
            <a:endParaRPr lang="zh-CN" altLang="en-US">
              <a:latin typeface="Calibri"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4</a:t>
            </a:fld>
            <a:endParaRPr lang="zh-CN" altLang="en-US">
              <a:latin typeface="Calibri"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5</a:t>
            </a:fld>
            <a:endParaRPr lang="zh-CN" altLang="en-US">
              <a:latin typeface="Calibri"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6</a:t>
            </a:fld>
            <a:endParaRPr lang="zh-CN" altLang="en-US">
              <a:latin typeface="Calibri"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7</a:t>
            </a:fld>
            <a:endParaRPr lang="zh-CN" altLang="en-US">
              <a:latin typeface="Calibri"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8</a:t>
            </a:fld>
            <a:endParaRPr lang="zh-CN" altLang="en-US">
              <a:latin typeface="Calibri"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fontAlgn="base">
              <a:spcBef>
                <a:spcPct val="0"/>
              </a:spcBef>
              <a:spcAft>
                <a:spcPct val="0"/>
              </a:spcAft>
              <a:defRPr>
                <a:solidFill>
                  <a:schemeClr val="tx1"/>
                </a:solidFill>
                <a:latin typeface="Verdana" pitchFamily="34" charset="0"/>
              </a:defRPr>
            </a:lvl6pPr>
            <a:lvl7pPr marL="2971800" indent="-228600" fontAlgn="base">
              <a:spcBef>
                <a:spcPct val="0"/>
              </a:spcBef>
              <a:spcAft>
                <a:spcPct val="0"/>
              </a:spcAft>
              <a:defRPr>
                <a:solidFill>
                  <a:schemeClr val="tx1"/>
                </a:solidFill>
                <a:latin typeface="Verdana" pitchFamily="34" charset="0"/>
              </a:defRPr>
            </a:lvl7pPr>
            <a:lvl8pPr marL="3429000" indent="-228600" fontAlgn="base">
              <a:spcBef>
                <a:spcPct val="0"/>
              </a:spcBef>
              <a:spcAft>
                <a:spcPct val="0"/>
              </a:spcAft>
              <a:defRPr>
                <a:solidFill>
                  <a:schemeClr val="tx1"/>
                </a:solidFill>
                <a:latin typeface="Verdana" pitchFamily="34" charset="0"/>
              </a:defRPr>
            </a:lvl8pPr>
            <a:lvl9pPr marL="3886200" indent="-228600" fontAlgn="base">
              <a:spcBef>
                <a:spcPct val="0"/>
              </a:spcBef>
              <a:spcAft>
                <a:spcPct val="0"/>
              </a:spcAft>
              <a:defRPr>
                <a:solidFill>
                  <a:schemeClr val="tx1"/>
                </a:solidFill>
                <a:latin typeface="Verdana" pitchFamily="34" charset="0"/>
              </a:defRPr>
            </a:lvl9pPr>
          </a:lstStyle>
          <a:p>
            <a:pPr fontAlgn="base">
              <a:spcBef>
                <a:spcPct val="0"/>
              </a:spcBef>
              <a:spcAft>
                <a:spcPct val="0"/>
              </a:spcAft>
            </a:pPr>
            <a:fld id="{E9220E8F-CE00-4DF2-8D13-80A35D0B8D40}" type="slidenum">
              <a:rPr lang="zh-CN" altLang="en-US">
                <a:latin typeface="Calibri" pitchFamily="34" charset="0"/>
              </a:rPr>
              <a:pPr fontAlgn="base">
                <a:spcBef>
                  <a:spcPct val="0"/>
                </a:spcBef>
                <a:spcAft>
                  <a:spcPct val="0"/>
                </a:spcAft>
              </a:pPr>
              <a:t>9</a:t>
            </a:fld>
            <a:endParaRPr lang="zh-CN" altLang="en-US">
              <a:latin typeface="Calibri"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vmlDrawing" Target="../drawings/vmlDrawing11.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vmlDrawing" Target="../drawings/vmlDrawing12.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vmlDrawing" Target="../drawings/vmlDrawing13.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vmlDrawing" Target="../drawings/vmlDrawing14.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3.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vmlDrawing" Target="../drawings/vmlDrawing4.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vmlDrawing" Target="../drawings/vmlDrawing5.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6.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vmlDrawing" Target="../drawings/vmlDrawing7.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vmlDrawing" Target="../drawings/vmlDrawing8.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9.vml"/><Relationship Id="rId5" Type="http://schemas.openxmlformats.org/officeDocument/2006/relationships/image" Target="../media/image3.png"/><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vmlDrawing" Target="../drawings/vmlDrawing10.vml"/><Relationship Id="rId5" Type="http://schemas.openxmlformats.org/officeDocument/2006/relationships/image" Target="../media/image3.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gray">
      <p:bgPr>
        <a:solidFill>
          <a:schemeClr val="bg1"/>
        </a:solidFill>
        <a:effectLst/>
      </p:bgPr>
    </p:bg>
    <p:spTree>
      <p:nvGrpSpPr>
        <p:cNvPr id="1" name=""/>
        <p:cNvGrpSpPr/>
        <p:nvPr/>
      </p:nvGrpSpPr>
      <p:grpSpPr>
        <a:xfrm>
          <a:off x="0" y="0"/>
          <a:ext cx="0" cy="0"/>
          <a:chOff x="0" y="0"/>
          <a:chExt cx="0" cy="0"/>
        </a:xfrm>
      </p:grpSpPr>
      <p:graphicFrame>
        <p:nvGraphicFramePr>
          <p:cNvPr id="4" name="Object 36"/>
          <p:cNvGraphicFramePr>
            <a:graphicFrameLocks noChangeAspect="1"/>
          </p:cNvGraphicFramePr>
          <p:nvPr/>
        </p:nvGraphicFramePr>
        <p:xfrm>
          <a:off x="6350" y="2133600"/>
          <a:ext cx="9140825" cy="2111375"/>
        </p:xfrm>
        <a:graphic>
          <a:graphicData uri="http://schemas.openxmlformats.org/presentationml/2006/ole">
            <mc:AlternateContent xmlns:mc="http://schemas.openxmlformats.org/markup-compatibility/2006">
              <mc:Choice xmlns:v="urn:schemas-microsoft-com:vml" Requires="v">
                <p:oleObj spid="_x0000_s33881" name="Image" r:id="rId3" imgW="7619048" imgH="1456757" progId="Photoshop.Image.6">
                  <p:embed/>
                </p:oleObj>
              </mc:Choice>
              <mc:Fallback>
                <p:oleObj name="Image" r:id="rId3" imgW="7619048" imgH="1456757"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6350" y="2133600"/>
                        <a:ext cx="9140825" cy="211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5"/>
          <p:cNvSpPr>
            <a:spLocks/>
          </p:cNvSpPr>
          <p:nvPr/>
        </p:nvSpPr>
        <p:spPr bwMode="gray">
          <a:xfrm>
            <a:off x="6516688" y="2035175"/>
            <a:ext cx="2630487" cy="544513"/>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1"/>
          <p:cNvSpPr>
            <a:spLocks noChangeArrowheads="1"/>
          </p:cNvSpPr>
          <p:nvPr/>
        </p:nvSpPr>
        <p:spPr bwMode="gray">
          <a:xfrm>
            <a:off x="6877050" y="2133600"/>
            <a:ext cx="2159000" cy="381000"/>
          </a:xfrm>
          <a:prstGeom prst="rect">
            <a:avLst/>
          </a:prstGeom>
          <a:noFill/>
          <a:ln w="9525">
            <a:noFill/>
            <a:miter lim="800000"/>
            <a:headEnd/>
            <a:tailEnd/>
          </a:ln>
        </p:spPr>
        <p:txBody>
          <a:bodyPr lIns="92075" tIns="46038" rIns="92075" bIns="46038"/>
          <a:lstStyle/>
          <a:p>
            <a:pPr algn="ctr" fontAlgn="auto" latinLnBrk="1">
              <a:spcBef>
                <a:spcPct val="20000"/>
              </a:spcBef>
              <a:spcAft>
                <a:spcPts val="0"/>
              </a:spcAft>
              <a:buClr>
                <a:schemeClr val="accent1"/>
              </a:buClr>
              <a:buSzPct val="80000"/>
              <a:buFont typeface="Wingdings" pitchFamily="2" charset="2"/>
              <a:buNone/>
              <a:defRPr/>
            </a:pPr>
            <a:r>
              <a:rPr kumimoji="1" lang="zh-CN" altLang="en-US" sz="1600" b="1" dirty="0">
                <a:solidFill>
                  <a:schemeClr val="bg1"/>
                </a:solidFill>
                <a:latin typeface="Verdana" pitchFamily="34" charset="0"/>
                <a:ea typeface="굴림" pitchFamily="50" charset="-127"/>
              </a:rPr>
              <a:t>中大期货</a:t>
            </a:r>
            <a:endParaRPr kumimoji="1" lang="en-US" altLang="ko-KR" sz="1600" b="1" dirty="0">
              <a:solidFill>
                <a:schemeClr val="bg1"/>
              </a:solidFill>
              <a:latin typeface="Verdana" pitchFamily="34" charset="0"/>
              <a:ea typeface="굴림" pitchFamily="50" charset="-127"/>
            </a:endParaRPr>
          </a:p>
        </p:txBody>
      </p:sp>
      <p:sp>
        <p:nvSpPr>
          <p:cNvPr id="7" name="Rectangle 33"/>
          <p:cNvSpPr>
            <a:spLocks noChangeArrowheads="1"/>
          </p:cNvSpPr>
          <p:nvPr/>
        </p:nvSpPr>
        <p:spPr bwMode="gray">
          <a:xfrm>
            <a:off x="0" y="4259263"/>
            <a:ext cx="9144000" cy="277812"/>
          </a:xfrm>
          <a:prstGeom prst="rect">
            <a:avLst/>
          </a:prstGeom>
          <a:gradFill rotWithShape="1">
            <a:gsLst>
              <a:gs pos="0">
                <a:schemeClr val="accent1">
                  <a:gamma/>
                  <a:shade val="54510"/>
                  <a:invGamma/>
                </a:schemeClr>
              </a:gs>
              <a:gs pos="50000">
                <a:schemeClr val="accent1"/>
              </a:gs>
              <a:gs pos="100000">
                <a:schemeClr val="accent1">
                  <a:gamma/>
                  <a:shade val="54510"/>
                  <a:invGamma/>
                </a:schemeClr>
              </a:gs>
            </a:gsLst>
            <a:lin ang="5400000" scaled="1"/>
          </a:gradFill>
          <a:ln w="9525">
            <a:noFill/>
            <a:miter lim="800000"/>
            <a:headEnd/>
            <a:tailEnd/>
          </a:ln>
          <a:effectLst/>
        </p:spPr>
        <p:txBody>
          <a:bodyPr wrap="none" anchor="ctr"/>
          <a:lstStyle/>
          <a:p>
            <a:pPr algn="ctr" fontAlgn="auto">
              <a:spcBef>
                <a:spcPts val="0"/>
              </a:spcBef>
              <a:spcAft>
                <a:spcPts val="0"/>
              </a:spcAft>
              <a:defRPr/>
            </a:pPr>
            <a:r>
              <a:rPr lang="ko-KR" altLang="en-US">
                <a:latin typeface="+mn-lt"/>
                <a:ea typeface="굴림" pitchFamily="50" charset="-127"/>
              </a:rPr>
              <a:t>  </a:t>
            </a:r>
          </a:p>
        </p:txBody>
      </p:sp>
      <p:pic>
        <p:nvPicPr>
          <p:cNvPr id="8" name="图片 13"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143750" y="2000250"/>
            <a:ext cx="1477963"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33" name="Rectangle 21"/>
          <p:cNvSpPr>
            <a:spLocks noGrp="1" noChangeArrowheads="1"/>
          </p:cNvSpPr>
          <p:nvPr>
            <p:ph type="ctrTitle" sz="quarter"/>
          </p:nvPr>
        </p:nvSpPr>
        <p:spPr>
          <a:xfrm>
            <a:off x="539750" y="1125538"/>
            <a:ext cx="8153400" cy="669925"/>
          </a:xfrm>
        </p:spPr>
        <p:txBody>
          <a:bodyPr/>
          <a:lstStyle>
            <a:lvl1pPr algn="ctr">
              <a:defRPr sz="3600"/>
            </a:lvl1pPr>
          </a:lstStyle>
          <a:p>
            <a:r>
              <a:rPr lang="zh-CN" altLang="en-US" smtClean="0"/>
              <a:t>单击此处编辑母版标题样式</a:t>
            </a:r>
            <a:endParaRPr lang="en-US" altLang="ko-KR" dirty="0"/>
          </a:p>
        </p:txBody>
      </p:sp>
      <p:sp>
        <p:nvSpPr>
          <p:cNvPr id="13334" name="Rectangle 22"/>
          <p:cNvSpPr>
            <a:spLocks noGrp="1" noChangeArrowheads="1"/>
          </p:cNvSpPr>
          <p:nvPr>
            <p:ph type="subTitle" sz="quarter" idx="1"/>
          </p:nvPr>
        </p:nvSpPr>
        <p:spPr>
          <a:xfrm>
            <a:off x="1403350" y="4941888"/>
            <a:ext cx="6400800" cy="533400"/>
          </a:xfrm>
        </p:spPr>
        <p:txBody>
          <a:bodyPr/>
          <a:lstStyle>
            <a:lvl1pPr marL="0" indent="0" algn="ctr">
              <a:buFont typeface="Wingdings" pitchFamily="2" charset="2"/>
              <a:buNone/>
              <a:defRPr/>
            </a:lvl1pPr>
          </a:lstStyle>
          <a:p>
            <a:r>
              <a:rPr lang="zh-CN" altLang="en-US" smtClean="0"/>
              <a:t>单击此处编辑母版副标题样式</a:t>
            </a:r>
            <a:endParaRPr lang="en-US" altLang="ko-KR"/>
          </a:p>
        </p:txBody>
      </p:sp>
      <p:sp>
        <p:nvSpPr>
          <p:cNvPr id="9" name="Rectangle 23"/>
          <p:cNvSpPr>
            <a:spLocks noGrp="1" noChangeArrowheads="1"/>
          </p:cNvSpPr>
          <p:nvPr>
            <p:ph type="dt" sz="quarter" idx="10"/>
          </p:nvPr>
        </p:nvSpPr>
        <p:spPr>
          <a:xfrm>
            <a:off x="457200" y="6553200"/>
            <a:ext cx="2133600" cy="152400"/>
          </a:xfrm>
        </p:spPr>
        <p:txBody>
          <a:bodyPr/>
          <a:lstStyle>
            <a:lvl1pPr algn="l">
              <a:defRPr smtClean="0">
                <a:latin typeface="Times New Roman" pitchFamily="18" charset="0"/>
              </a:defRPr>
            </a:lvl1pPr>
          </a:lstStyle>
          <a:p>
            <a:pPr>
              <a:defRPr/>
            </a:pPr>
            <a:fld id="{6417CF8B-4378-492C-ABD6-45D2ED960B6C}" type="datetimeFigureOut">
              <a:rPr lang="zh-CN" altLang="en-US"/>
              <a:pPr>
                <a:defRPr/>
              </a:pPr>
              <a:t>2012-8-21</a:t>
            </a:fld>
            <a:endParaRPr lang="zh-CN" altLang="en-US"/>
          </a:p>
        </p:txBody>
      </p:sp>
      <p:sp>
        <p:nvSpPr>
          <p:cNvPr id="10" name="Rectangle 24"/>
          <p:cNvSpPr>
            <a:spLocks noGrp="1" noChangeArrowheads="1"/>
          </p:cNvSpPr>
          <p:nvPr>
            <p:ph type="ftr" sz="quarter" idx="11"/>
          </p:nvPr>
        </p:nvSpPr>
        <p:spPr>
          <a:xfrm>
            <a:off x="3124200" y="6553200"/>
            <a:ext cx="2895600" cy="152400"/>
          </a:xfrm>
        </p:spPr>
        <p:txBody>
          <a:bodyPr/>
          <a:lstStyle>
            <a:lvl1pPr>
              <a:defRPr sz="1000" b="0" smtClean="0">
                <a:latin typeface="Times New Roman" pitchFamily="18" charset="0"/>
              </a:defRPr>
            </a:lvl1pPr>
          </a:lstStyle>
          <a:p>
            <a:pPr>
              <a:defRPr/>
            </a:pPr>
            <a:endParaRPr lang="zh-CN" altLang="en-US"/>
          </a:p>
        </p:txBody>
      </p:sp>
      <p:sp>
        <p:nvSpPr>
          <p:cNvPr id="11" name="Rectangle 25"/>
          <p:cNvSpPr>
            <a:spLocks noGrp="1" noChangeArrowheads="1"/>
          </p:cNvSpPr>
          <p:nvPr>
            <p:ph type="sldNum" sz="quarter" idx="12"/>
          </p:nvPr>
        </p:nvSpPr>
        <p:spPr>
          <a:xfrm>
            <a:off x="6553200" y="6553200"/>
            <a:ext cx="2133600" cy="152400"/>
          </a:xfrm>
        </p:spPr>
        <p:txBody>
          <a:bodyPr/>
          <a:lstStyle>
            <a:lvl1pPr algn="r">
              <a:defRPr smtClean="0">
                <a:effectLst/>
                <a:latin typeface="Times New Roman" pitchFamily="18" charset="0"/>
              </a:defRPr>
            </a:lvl1pPr>
          </a:lstStyle>
          <a:p>
            <a:pPr>
              <a:defRPr/>
            </a:pPr>
            <a:fld id="{041972E1-BC02-4879-8F1F-7EB902A20D16}" type="slidenum">
              <a:rPr lang="zh-CN" altLang="en-US"/>
              <a:pPr>
                <a:defRPr/>
              </a:pPr>
              <a:t>‹#›</a:t>
            </a:fld>
            <a:endParaRPr lang="zh-CN" altLang="en-US"/>
          </a:p>
        </p:txBody>
      </p:sp>
    </p:spTree>
    <p:extLst>
      <p:ext uri="{BB962C8B-B14F-4D97-AF65-F5344CB8AC3E}">
        <p14:creationId xmlns:p14="http://schemas.microsoft.com/office/powerpoint/2010/main" val="2723717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3097"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D04CE7D8-39F9-4808-B728-42D332BF6A65}"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14CEE0D7-CDDF-45C3-B473-F0196D2F34ED}" type="slidenum">
              <a:rPr lang="zh-CN" altLang="en-US"/>
              <a:pPr>
                <a:defRPr/>
              </a:pPr>
              <a:t>‹#›</a:t>
            </a:fld>
            <a:endParaRPr lang="zh-CN" altLang="en-US"/>
          </a:p>
        </p:txBody>
      </p:sp>
    </p:spTree>
    <p:extLst>
      <p:ext uri="{BB962C8B-B14F-4D97-AF65-F5344CB8AC3E}">
        <p14:creationId xmlns:p14="http://schemas.microsoft.com/office/powerpoint/2010/main" val="2664464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4121"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竖排标题 1"/>
          <p:cNvSpPr>
            <a:spLocks noGrp="1"/>
          </p:cNvSpPr>
          <p:nvPr>
            <p:ph type="title" orient="vert"/>
          </p:nvPr>
        </p:nvSpPr>
        <p:spPr>
          <a:xfrm>
            <a:off x="6605588" y="260350"/>
            <a:ext cx="2092325" cy="60642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323850" y="260350"/>
            <a:ext cx="6129338" cy="606425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9DB48A1C-FF22-4690-83C5-1815DC2C4244}"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BCC15893-B65F-4E91-885B-F7D1BA4D9D25}" type="slidenum">
              <a:rPr lang="zh-CN" altLang="en-US"/>
              <a:pPr>
                <a:defRPr/>
              </a:pPr>
              <a:t>‹#›</a:t>
            </a:fld>
            <a:endParaRPr lang="zh-CN" altLang="en-US"/>
          </a:p>
        </p:txBody>
      </p:sp>
    </p:spTree>
    <p:extLst>
      <p:ext uri="{BB962C8B-B14F-4D97-AF65-F5344CB8AC3E}">
        <p14:creationId xmlns:p14="http://schemas.microsoft.com/office/powerpoint/2010/main" val="22141452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bl" preserve="1">
  <p:cSld name="标题和表格">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5145"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323850" y="260350"/>
            <a:ext cx="6911975" cy="6096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468313" y="1268413"/>
            <a:ext cx="8229600" cy="5056187"/>
          </a:xfrm>
        </p:spPr>
        <p:txBody>
          <a:bodyPr/>
          <a:lstStyle/>
          <a:p>
            <a:pPr lvl="0"/>
            <a:r>
              <a:rPr lang="zh-CN" altLang="en-US" noProof="0" smtClean="0"/>
              <a:t>单击图标添加表格</a:t>
            </a:r>
          </a:p>
        </p:txBody>
      </p:sp>
      <p:sp>
        <p:nvSpPr>
          <p:cNvPr id="8" name="日期占位符 3"/>
          <p:cNvSpPr>
            <a:spLocks noGrp="1"/>
          </p:cNvSpPr>
          <p:nvPr>
            <p:ph type="dt" sz="half" idx="10"/>
          </p:nvPr>
        </p:nvSpPr>
        <p:spPr/>
        <p:txBody>
          <a:bodyPr/>
          <a:lstStyle>
            <a:lvl1pPr>
              <a:defRPr smtClean="0"/>
            </a:lvl1pPr>
          </a:lstStyle>
          <a:p>
            <a:pPr>
              <a:defRPr/>
            </a:pPr>
            <a:fld id="{64EF6593-E3D2-47F5-910A-F00C773B0C83}"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BDAD0507-8D9C-4DBD-88BB-16D89BCDE55D}" type="slidenum">
              <a:rPr lang="zh-CN" altLang="en-US"/>
              <a:pPr>
                <a:defRPr/>
              </a:pPr>
              <a:t>‹#›</a:t>
            </a:fld>
            <a:endParaRPr lang="zh-CN" altLang="en-US"/>
          </a:p>
        </p:txBody>
      </p:sp>
    </p:spTree>
    <p:extLst>
      <p:ext uri="{BB962C8B-B14F-4D97-AF65-F5344CB8AC3E}">
        <p14:creationId xmlns:p14="http://schemas.microsoft.com/office/powerpoint/2010/main" val="42275514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chart" preserve="1">
  <p:cSld name="标题和图表">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6169"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323850" y="260350"/>
            <a:ext cx="6911975" cy="609600"/>
          </a:xfrm>
        </p:spPr>
        <p:txBody>
          <a:bodyPr/>
          <a:lstStyle/>
          <a:p>
            <a:r>
              <a:rPr lang="zh-CN" altLang="en-US" smtClean="0"/>
              <a:t>单击此处编辑母版标题样式</a:t>
            </a:r>
            <a:endParaRPr lang="zh-CN" altLang="en-US"/>
          </a:p>
        </p:txBody>
      </p:sp>
      <p:sp>
        <p:nvSpPr>
          <p:cNvPr id="3" name="图表占位符 2"/>
          <p:cNvSpPr>
            <a:spLocks noGrp="1"/>
          </p:cNvSpPr>
          <p:nvPr>
            <p:ph type="chart" idx="1"/>
          </p:nvPr>
        </p:nvSpPr>
        <p:spPr>
          <a:xfrm>
            <a:off x="468313" y="1268413"/>
            <a:ext cx="8229600" cy="5056187"/>
          </a:xfrm>
        </p:spPr>
        <p:txBody>
          <a:bodyPr/>
          <a:lstStyle/>
          <a:p>
            <a:pPr lvl="0"/>
            <a:r>
              <a:rPr lang="zh-CN" altLang="en-US" noProof="0" smtClean="0"/>
              <a:t>单击图标添加图表</a:t>
            </a:r>
          </a:p>
        </p:txBody>
      </p:sp>
      <p:sp>
        <p:nvSpPr>
          <p:cNvPr id="8" name="日期占位符 3"/>
          <p:cNvSpPr>
            <a:spLocks noGrp="1"/>
          </p:cNvSpPr>
          <p:nvPr>
            <p:ph type="dt" sz="half" idx="10"/>
          </p:nvPr>
        </p:nvSpPr>
        <p:spPr/>
        <p:txBody>
          <a:bodyPr/>
          <a:lstStyle>
            <a:lvl1pPr>
              <a:defRPr smtClean="0"/>
            </a:lvl1pPr>
          </a:lstStyle>
          <a:p>
            <a:pPr>
              <a:defRPr/>
            </a:pPr>
            <a:fld id="{7B7ECD2F-2E24-448B-BE19-7C7815771EC4}"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9F544DBB-145C-463B-AF33-61F320B74072}" type="slidenum">
              <a:rPr lang="zh-CN" altLang="en-US"/>
              <a:pPr>
                <a:defRPr/>
              </a:pPr>
              <a:t>‹#›</a:t>
            </a:fld>
            <a:endParaRPr lang="zh-CN" altLang="en-US"/>
          </a:p>
        </p:txBody>
      </p:sp>
    </p:spTree>
    <p:extLst>
      <p:ext uri="{BB962C8B-B14F-4D97-AF65-F5344CB8AC3E}">
        <p14:creationId xmlns:p14="http://schemas.microsoft.com/office/powerpoint/2010/main" val="2226318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4905"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日期占位符 3"/>
          <p:cNvSpPr>
            <a:spLocks noGrp="1"/>
          </p:cNvSpPr>
          <p:nvPr>
            <p:ph type="dt" sz="half" idx="10"/>
          </p:nvPr>
        </p:nvSpPr>
        <p:spPr/>
        <p:txBody>
          <a:bodyPr/>
          <a:lstStyle>
            <a:lvl1pPr>
              <a:defRPr smtClean="0"/>
            </a:lvl1pPr>
          </a:lstStyle>
          <a:p>
            <a:pPr>
              <a:defRPr/>
            </a:pPr>
            <a:fld id="{D5DAAFB9-4FCA-4B42-88AA-ED451EEFACDB}"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846C67CB-9C51-47B6-9EA9-EF7A1D680369}" type="slidenum">
              <a:rPr lang="zh-CN" altLang="en-US"/>
              <a:pPr>
                <a:defRPr/>
              </a:pPr>
              <a:t>‹#›</a:t>
            </a:fld>
            <a:endParaRPr lang="zh-CN" altLang="en-US"/>
          </a:p>
        </p:txBody>
      </p:sp>
    </p:spTree>
    <p:extLst>
      <p:ext uri="{BB962C8B-B14F-4D97-AF65-F5344CB8AC3E}">
        <p14:creationId xmlns:p14="http://schemas.microsoft.com/office/powerpoint/2010/main" val="983309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aphicFrame>
        <p:nvGraphicFramePr>
          <p:cNvPr id="4"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5929"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7"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8" name="日期占位符 3"/>
          <p:cNvSpPr>
            <a:spLocks noGrp="1"/>
          </p:cNvSpPr>
          <p:nvPr>
            <p:ph type="dt" sz="half" idx="10"/>
          </p:nvPr>
        </p:nvSpPr>
        <p:spPr/>
        <p:txBody>
          <a:bodyPr/>
          <a:lstStyle>
            <a:lvl1pPr>
              <a:defRPr smtClean="0"/>
            </a:lvl1pPr>
          </a:lstStyle>
          <a:p>
            <a:pPr>
              <a:defRPr/>
            </a:pPr>
            <a:fld id="{8DC3D232-5F01-4437-A46E-007C48100D7D}" type="datetimeFigureOut">
              <a:rPr lang="zh-CN" altLang="en-US"/>
              <a:pPr>
                <a:defRPr/>
              </a:pPr>
              <a:t>2012-8-21</a:t>
            </a:fld>
            <a:endParaRPr lang="zh-CN" altLang="en-US"/>
          </a:p>
        </p:txBody>
      </p:sp>
      <p:sp>
        <p:nvSpPr>
          <p:cNvPr id="9" name="页脚占位符 4"/>
          <p:cNvSpPr>
            <a:spLocks noGrp="1"/>
          </p:cNvSpPr>
          <p:nvPr>
            <p:ph type="ftr" sz="quarter" idx="11"/>
          </p:nvPr>
        </p:nvSpPr>
        <p:spPr/>
        <p:txBody>
          <a:bodyPr/>
          <a:lstStyle>
            <a:lvl1pPr>
              <a:defRPr smtClean="0"/>
            </a:lvl1pPr>
          </a:lstStyle>
          <a:p>
            <a:pPr>
              <a:defRPr/>
            </a:pPr>
            <a:endParaRPr lang="zh-CN" altLang="en-US"/>
          </a:p>
        </p:txBody>
      </p:sp>
      <p:sp>
        <p:nvSpPr>
          <p:cNvPr id="10" name="灯片编号占位符 5"/>
          <p:cNvSpPr>
            <a:spLocks noGrp="1"/>
          </p:cNvSpPr>
          <p:nvPr>
            <p:ph type="sldNum" sz="quarter" idx="12"/>
          </p:nvPr>
        </p:nvSpPr>
        <p:spPr/>
        <p:txBody>
          <a:bodyPr/>
          <a:lstStyle>
            <a:lvl1pPr>
              <a:defRPr smtClean="0"/>
            </a:lvl1pPr>
          </a:lstStyle>
          <a:p>
            <a:pPr>
              <a:defRPr/>
            </a:pPr>
            <a:fld id="{96B5A9F5-36AF-40D7-A1E9-E1C1C4DE4AC0}" type="slidenum">
              <a:rPr lang="zh-CN" altLang="en-US"/>
              <a:pPr>
                <a:defRPr/>
              </a:pPr>
              <a:t>‹#›</a:t>
            </a:fld>
            <a:endParaRPr lang="zh-CN" altLang="en-US"/>
          </a:p>
        </p:txBody>
      </p:sp>
    </p:spTree>
    <p:extLst>
      <p:ext uri="{BB962C8B-B14F-4D97-AF65-F5344CB8AC3E}">
        <p14:creationId xmlns:p14="http://schemas.microsoft.com/office/powerpoint/2010/main" val="563475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6953"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1268413"/>
            <a:ext cx="4038600" cy="5056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1268413"/>
            <a:ext cx="4038600" cy="50561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9" name="日期占位符 4"/>
          <p:cNvSpPr>
            <a:spLocks noGrp="1"/>
          </p:cNvSpPr>
          <p:nvPr>
            <p:ph type="dt" sz="half" idx="10"/>
          </p:nvPr>
        </p:nvSpPr>
        <p:spPr/>
        <p:txBody>
          <a:bodyPr/>
          <a:lstStyle>
            <a:lvl1pPr>
              <a:defRPr smtClean="0"/>
            </a:lvl1pPr>
          </a:lstStyle>
          <a:p>
            <a:pPr>
              <a:defRPr/>
            </a:pPr>
            <a:fld id="{65E3BDC0-D3BF-46ED-B428-7FA9FDBB177B}" type="datetimeFigureOut">
              <a:rPr lang="zh-CN" altLang="en-US"/>
              <a:pPr>
                <a:defRPr/>
              </a:pPr>
              <a:t>2012-8-21</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C5F9DD56-50E1-4233-9DB0-5637A3BEF992}" type="slidenum">
              <a:rPr lang="zh-CN" altLang="en-US"/>
              <a:pPr>
                <a:defRPr/>
              </a:pPr>
              <a:t>‹#›</a:t>
            </a:fld>
            <a:endParaRPr lang="zh-CN" altLang="en-US"/>
          </a:p>
        </p:txBody>
      </p:sp>
    </p:spTree>
    <p:extLst>
      <p:ext uri="{BB962C8B-B14F-4D97-AF65-F5344CB8AC3E}">
        <p14:creationId xmlns:p14="http://schemas.microsoft.com/office/powerpoint/2010/main" val="3815217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graphicFrame>
        <p:nvGraphicFramePr>
          <p:cNvPr id="7"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7977"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9"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10"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1" name="日期占位符 6"/>
          <p:cNvSpPr>
            <a:spLocks noGrp="1"/>
          </p:cNvSpPr>
          <p:nvPr>
            <p:ph type="dt" sz="half" idx="10"/>
          </p:nvPr>
        </p:nvSpPr>
        <p:spPr/>
        <p:txBody>
          <a:bodyPr/>
          <a:lstStyle>
            <a:lvl1pPr>
              <a:defRPr smtClean="0"/>
            </a:lvl1pPr>
          </a:lstStyle>
          <a:p>
            <a:pPr>
              <a:defRPr/>
            </a:pPr>
            <a:fld id="{4E3C1385-9CEF-4913-A696-ED8F5E7EDBA6}" type="datetimeFigureOut">
              <a:rPr lang="zh-CN" altLang="en-US"/>
              <a:pPr>
                <a:defRPr/>
              </a:pPr>
              <a:t>2012-8-21</a:t>
            </a:fld>
            <a:endParaRPr lang="zh-CN" altLang="en-US"/>
          </a:p>
        </p:txBody>
      </p:sp>
      <p:sp>
        <p:nvSpPr>
          <p:cNvPr id="12" name="页脚占位符 7"/>
          <p:cNvSpPr>
            <a:spLocks noGrp="1"/>
          </p:cNvSpPr>
          <p:nvPr>
            <p:ph type="ftr" sz="quarter" idx="11"/>
          </p:nvPr>
        </p:nvSpPr>
        <p:spPr/>
        <p:txBody>
          <a:bodyPr/>
          <a:lstStyle>
            <a:lvl1pPr>
              <a:defRPr smtClean="0"/>
            </a:lvl1pPr>
          </a:lstStyle>
          <a:p>
            <a:pPr>
              <a:defRPr/>
            </a:pPr>
            <a:endParaRPr lang="zh-CN" altLang="en-US"/>
          </a:p>
        </p:txBody>
      </p:sp>
      <p:sp>
        <p:nvSpPr>
          <p:cNvPr id="13" name="灯片编号占位符 8"/>
          <p:cNvSpPr>
            <a:spLocks noGrp="1"/>
          </p:cNvSpPr>
          <p:nvPr>
            <p:ph type="sldNum" sz="quarter" idx="12"/>
          </p:nvPr>
        </p:nvSpPr>
        <p:spPr/>
        <p:txBody>
          <a:bodyPr/>
          <a:lstStyle>
            <a:lvl1pPr>
              <a:defRPr smtClean="0"/>
            </a:lvl1pPr>
          </a:lstStyle>
          <a:p>
            <a:pPr>
              <a:defRPr/>
            </a:pPr>
            <a:fld id="{57F1E87A-9FD7-4B42-8BD1-76F9C2757512}" type="slidenum">
              <a:rPr lang="zh-CN" altLang="en-US"/>
              <a:pPr>
                <a:defRPr/>
              </a:pPr>
              <a:t>‹#›</a:t>
            </a:fld>
            <a:endParaRPr lang="zh-CN" altLang="en-US"/>
          </a:p>
        </p:txBody>
      </p:sp>
    </p:spTree>
    <p:extLst>
      <p:ext uri="{BB962C8B-B14F-4D97-AF65-F5344CB8AC3E}">
        <p14:creationId xmlns:p14="http://schemas.microsoft.com/office/powerpoint/2010/main" val="19944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graphicFrame>
        <p:nvGraphicFramePr>
          <p:cNvPr id="3"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39001"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5"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6"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7" name="日期占位符 2"/>
          <p:cNvSpPr>
            <a:spLocks noGrp="1"/>
          </p:cNvSpPr>
          <p:nvPr>
            <p:ph type="dt" sz="half" idx="10"/>
          </p:nvPr>
        </p:nvSpPr>
        <p:spPr/>
        <p:txBody>
          <a:bodyPr/>
          <a:lstStyle>
            <a:lvl1pPr>
              <a:defRPr smtClean="0"/>
            </a:lvl1pPr>
          </a:lstStyle>
          <a:p>
            <a:pPr>
              <a:defRPr/>
            </a:pPr>
            <a:fld id="{53B0B6A2-06AE-4696-AA6E-67C32515A0A6}" type="datetimeFigureOut">
              <a:rPr lang="zh-CN" altLang="en-US"/>
              <a:pPr>
                <a:defRPr/>
              </a:pPr>
              <a:t>2012-8-21</a:t>
            </a:fld>
            <a:endParaRPr lang="zh-CN" altLang="en-US"/>
          </a:p>
        </p:txBody>
      </p:sp>
      <p:sp>
        <p:nvSpPr>
          <p:cNvPr id="8" name="页脚占位符 3"/>
          <p:cNvSpPr>
            <a:spLocks noGrp="1"/>
          </p:cNvSpPr>
          <p:nvPr>
            <p:ph type="ftr" sz="quarter" idx="11"/>
          </p:nvPr>
        </p:nvSpPr>
        <p:spPr/>
        <p:txBody>
          <a:bodyPr/>
          <a:lstStyle>
            <a:lvl1pPr>
              <a:defRPr smtClean="0"/>
            </a:lvl1pPr>
          </a:lstStyle>
          <a:p>
            <a:pPr>
              <a:defRPr/>
            </a:pPr>
            <a:endParaRPr lang="zh-CN" altLang="en-US"/>
          </a:p>
        </p:txBody>
      </p:sp>
      <p:sp>
        <p:nvSpPr>
          <p:cNvPr id="9" name="灯片编号占位符 4"/>
          <p:cNvSpPr>
            <a:spLocks noGrp="1"/>
          </p:cNvSpPr>
          <p:nvPr>
            <p:ph type="sldNum" sz="quarter" idx="12"/>
          </p:nvPr>
        </p:nvSpPr>
        <p:spPr/>
        <p:txBody>
          <a:bodyPr/>
          <a:lstStyle>
            <a:lvl1pPr>
              <a:defRPr smtClean="0"/>
            </a:lvl1pPr>
          </a:lstStyle>
          <a:p>
            <a:pPr>
              <a:defRPr/>
            </a:pPr>
            <a:fld id="{B35A9B0D-5480-4F81-9424-3BE8AD1E6F9A}" type="slidenum">
              <a:rPr lang="zh-CN" altLang="en-US"/>
              <a:pPr>
                <a:defRPr/>
              </a:pPr>
              <a:t>‹#›</a:t>
            </a:fld>
            <a:endParaRPr lang="zh-CN" altLang="en-US"/>
          </a:p>
        </p:txBody>
      </p:sp>
    </p:spTree>
    <p:extLst>
      <p:ext uri="{BB962C8B-B14F-4D97-AF65-F5344CB8AC3E}">
        <p14:creationId xmlns:p14="http://schemas.microsoft.com/office/powerpoint/2010/main" val="127419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graphicFrame>
        <p:nvGraphicFramePr>
          <p:cNvPr id="2"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0025"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4"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5"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日期占位符 1"/>
          <p:cNvSpPr>
            <a:spLocks noGrp="1"/>
          </p:cNvSpPr>
          <p:nvPr>
            <p:ph type="dt" sz="half" idx="10"/>
          </p:nvPr>
        </p:nvSpPr>
        <p:spPr/>
        <p:txBody>
          <a:bodyPr/>
          <a:lstStyle>
            <a:lvl1pPr>
              <a:defRPr smtClean="0"/>
            </a:lvl1pPr>
          </a:lstStyle>
          <a:p>
            <a:pPr>
              <a:defRPr/>
            </a:pPr>
            <a:fld id="{DCB49D88-CC22-421F-A271-50BE6E27B486}" type="datetimeFigureOut">
              <a:rPr lang="zh-CN" altLang="en-US"/>
              <a:pPr>
                <a:defRPr/>
              </a:pPr>
              <a:t>2012-8-21</a:t>
            </a:fld>
            <a:endParaRPr lang="zh-CN" altLang="en-US"/>
          </a:p>
        </p:txBody>
      </p:sp>
      <p:sp>
        <p:nvSpPr>
          <p:cNvPr id="7" name="页脚占位符 2"/>
          <p:cNvSpPr>
            <a:spLocks noGrp="1"/>
          </p:cNvSpPr>
          <p:nvPr>
            <p:ph type="ftr" sz="quarter" idx="11"/>
          </p:nvPr>
        </p:nvSpPr>
        <p:spPr/>
        <p:txBody>
          <a:bodyPr/>
          <a:lstStyle>
            <a:lvl1pPr>
              <a:defRPr smtClean="0"/>
            </a:lvl1pPr>
          </a:lstStyle>
          <a:p>
            <a:pPr>
              <a:defRPr/>
            </a:pPr>
            <a:endParaRPr lang="zh-CN" altLang="en-US"/>
          </a:p>
        </p:txBody>
      </p:sp>
      <p:sp>
        <p:nvSpPr>
          <p:cNvPr id="8" name="灯片编号占位符 3"/>
          <p:cNvSpPr>
            <a:spLocks noGrp="1"/>
          </p:cNvSpPr>
          <p:nvPr>
            <p:ph type="sldNum" sz="quarter" idx="12"/>
          </p:nvPr>
        </p:nvSpPr>
        <p:spPr/>
        <p:txBody>
          <a:bodyPr/>
          <a:lstStyle>
            <a:lvl1pPr>
              <a:defRPr smtClean="0"/>
            </a:lvl1pPr>
          </a:lstStyle>
          <a:p>
            <a:pPr>
              <a:defRPr/>
            </a:pPr>
            <a:fld id="{79585DD1-110A-4D65-9608-5A85B432F855}" type="slidenum">
              <a:rPr lang="zh-CN" altLang="en-US"/>
              <a:pPr>
                <a:defRPr/>
              </a:pPr>
              <a:t>‹#›</a:t>
            </a:fld>
            <a:endParaRPr lang="zh-CN" altLang="en-US"/>
          </a:p>
        </p:txBody>
      </p:sp>
    </p:spTree>
    <p:extLst>
      <p:ext uri="{BB962C8B-B14F-4D97-AF65-F5344CB8AC3E}">
        <p14:creationId xmlns:p14="http://schemas.microsoft.com/office/powerpoint/2010/main" val="2631330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1049"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日期占位符 4"/>
          <p:cNvSpPr>
            <a:spLocks noGrp="1"/>
          </p:cNvSpPr>
          <p:nvPr>
            <p:ph type="dt" sz="half" idx="10"/>
          </p:nvPr>
        </p:nvSpPr>
        <p:spPr/>
        <p:txBody>
          <a:bodyPr/>
          <a:lstStyle>
            <a:lvl1pPr>
              <a:defRPr smtClean="0"/>
            </a:lvl1pPr>
          </a:lstStyle>
          <a:p>
            <a:pPr>
              <a:defRPr/>
            </a:pPr>
            <a:fld id="{704F7DF8-D797-4116-93DD-1E45C7FD8292}" type="datetimeFigureOut">
              <a:rPr lang="zh-CN" altLang="en-US"/>
              <a:pPr>
                <a:defRPr/>
              </a:pPr>
              <a:t>2012-8-21</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96CD5DAB-D9BE-4B54-90A9-E55827D19F4A}" type="slidenum">
              <a:rPr lang="zh-CN" altLang="en-US"/>
              <a:pPr>
                <a:defRPr/>
              </a:pPr>
              <a:t>‹#›</a:t>
            </a:fld>
            <a:endParaRPr lang="zh-CN" altLang="en-US"/>
          </a:p>
        </p:txBody>
      </p:sp>
    </p:spTree>
    <p:extLst>
      <p:ext uri="{BB962C8B-B14F-4D97-AF65-F5344CB8AC3E}">
        <p14:creationId xmlns:p14="http://schemas.microsoft.com/office/powerpoint/2010/main" val="2935517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aphicFrame>
        <p:nvGraphicFramePr>
          <p:cNvPr id="5"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42073" name="Image" r:id="rId3" imgW="5390476" imgH="1447619" progId="Photoshop.Image.6">
                  <p:embed/>
                </p:oleObj>
              </mc:Choice>
              <mc:Fallback>
                <p:oleObj name="Image" r:id="rId3" imgW="5390476" imgH="144761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7"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pic>
        <p:nvPicPr>
          <p:cNvPr id="8" name="图片 9" descr="zdqhlogo.gif"/>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0063" y="6448425"/>
            <a:ext cx="1071562"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日期占位符 4"/>
          <p:cNvSpPr>
            <a:spLocks noGrp="1"/>
          </p:cNvSpPr>
          <p:nvPr>
            <p:ph type="dt" sz="half" idx="10"/>
          </p:nvPr>
        </p:nvSpPr>
        <p:spPr/>
        <p:txBody>
          <a:bodyPr/>
          <a:lstStyle>
            <a:lvl1pPr>
              <a:defRPr smtClean="0"/>
            </a:lvl1pPr>
          </a:lstStyle>
          <a:p>
            <a:pPr>
              <a:defRPr/>
            </a:pPr>
            <a:fld id="{DFD4928D-20A3-459D-AC5D-E48CDBDC0B77}" type="datetimeFigureOut">
              <a:rPr lang="zh-CN" altLang="en-US"/>
              <a:pPr>
                <a:defRPr/>
              </a:pPr>
              <a:t>2012-8-21</a:t>
            </a:fld>
            <a:endParaRPr lang="zh-CN" altLang="en-US"/>
          </a:p>
        </p:txBody>
      </p:sp>
      <p:sp>
        <p:nvSpPr>
          <p:cNvPr id="10" name="页脚占位符 5"/>
          <p:cNvSpPr>
            <a:spLocks noGrp="1"/>
          </p:cNvSpPr>
          <p:nvPr>
            <p:ph type="ftr" sz="quarter" idx="11"/>
          </p:nvPr>
        </p:nvSpPr>
        <p:spPr/>
        <p:txBody>
          <a:bodyPr/>
          <a:lstStyle>
            <a:lvl1pPr>
              <a:defRPr smtClean="0"/>
            </a:lvl1pPr>
          </a:lstStyle>
          <a:p>
            <a:pPr>
              <a:defRPr/>
            </a:pPr>
            <a:endParaRPr lang="zh-CN" altLang="en-US"/>
          </a:p>
        </p:txBody>
      </p:sp>
      <p:sp>
        <p:nvSpPr>
          <p:cNvPr id="11" name="灯片编号占位符 6"/>
          <p:cNvSpPr>
            <a:spLocks noGrp="1"/>
          </p:cNvSpPr>
          <p:nvPr>
            <p:ph type="sldNum" sz="quarter" idx="12"/>
          </p:nvPr>
        </p:nvSpPr>
        <p:spPr/>
        <p:txBody>
          <a:bodyPr/>
          <a:lstStyle>
            <a:lvl1pPr>
              <a:defRPr smtClean="0"/>
            </a:lvl1pPr>
          </a:lstStyle>
          <a:p>
            <a:pPr>
              <a:defRPr/>
            </a:pPr>
            <a:fld id="{E490B7C2-CE8A-4201-A2EB-450BF1391742}" type="slidenum">
              <a:rPr lang="zh-CN" altLang="en-US"/>
              <a:pPr>
                <a:defRPr/>
              </a:pPr>
              <a:t>‹#›</a:t>
            </a:fld>
            <a:endParaRPr lang="zh-CN" altLang="en-US"/>
          </a:p>
        </p:txBody>
      </p:sp>
    </p:spTree>
    <p:extLst>
      <p:ext uri="{BB962C8B-B14F-4D97-AF65-F5344CB8AC3E}">
        <p14:creationId xmlns:p14="http://schemas.microsoft.com/office/powerpoint/2010/main" val="3648494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vmlDrawing" Target="../drawings/vmlDrawing1.v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1"/>
        </a:solidFill>
        <a:effectLst/>
      </p:bgPr>
    </p:bg>
    <p:spTree>
      <p:nvGrpSpPr>
        <p:cNvPr id="1" name=""/>
        <p:cNvGrpSpPr/>
        <p:nvPr/>
      </p:nvGrpSpPr>
      <p:grpSpPr>
        <a:xfrm>
          <a:off x="0" y="0"/>
          <a:ext cx="0" cy="0"/>
          <a:chOff x="0" y="0"/>
          <a:chExt cx="0" cy="0"/>
        </a:xfrm>
      </p:grpSpPr>
      <p:graphicFrame>
        <p:nvGraphicFramePr>
          <p:cNvPr id="1026" name="Object 37"/>
          <p:cNvGraphicFramePr>
            <a:graphicFrameLocks noChangeAspect="1"/>
          </p:cNvGraphicFramePr>
          <p:nvPr/>
        </p:nvGraphicFramePr>
        <p:xfrm>
          <a:off x="4643438" y="1588"/>
          <a:ext cx="4498975" cy="917575"/>
        </p:xfrm>
        <a:graphic>
          <a:graphicData uri="http://schemas.openxmlformats.org/presentationml/2006/ole">
            <mc:AlternateContent xmlns:mc="http://schemas.openxmlformats.org/markup-compatibility/2006">
              <mc:Choice xmlns:v="urn:schemas-microsoft-com:vml" Requires="v">
                <p:oleObj spid="_x0000_s1122" name="Image" r:id="rId16" imgW="5390476" imgH="1447619" progId="Photoshop.Image.6">
                  <p:embed/>
                </p:oleObj>
              </mc:Choice>
              <mc:Fallback>
                <p:oleObj name="Image" r:id="rId16" imgW="5390476" imgH="1447619" progId="Photoshop.Image.6">
                  <p:embed/>
                  <p:pic>
                    <p:nvPicPr>
                      <p:cNvPr id="0" name="Object 37"/>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gray">
                      <a:xfrm>
                        <a:off x="4643438" y="1588"/>
                        <a:ext cx="4498975" cy="91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2324" name="Freeform 36"/>
          <p:cNvSpPr>
            <a:spLocks/>
          </p:cNvSpPr>
          <p:nvPr/>
        </p:nvSpPr>
        <p:spPr bwMode="gray">
          <a:xfrm flipV="1">
            <a:off x="7164388" y="582613"/>
            <a:ext cx="1982787" cy="376237"/>
          </a:xfrm>
          <a:custGeom>
            <a:avLst/>
            <a:gdLst/>
            <a:ahLst/>
            <a:cxnLst>
              <a:cxn ang="0">
                <a:pos x="2" y="89"/>
              </a:cxn>
              <a:cxn ang="0">
                <a:pos x="182" y="216"/>
              </a:cxn>
              <a:cxn ang="0">
                <a:pos x="182" y="386"/>
              </a:cxn>
              <a:cxn ang="0">
                <a:pos x="267" y="496"/>
              </a:cxn>
              <a:cxn ang="0">
                <a:pos x="1724" y="493"/>
              </a:cxn>
              <a:cxn ang="0">
                <a:pos x="1724" y="0"/>
              </a:cxn>
              <a:cxn ang="0">
                <a:pos x="0" y="0"/>
              </a:cxn>
              <a:cxn ang="0">
                <a:pos x="2" y="89"/>
              </a:cxn>
            </a:cxnLst>
            <a:rect l="0" t="0" r="r" b="b"/>
            <a:pathLst>
              <a:path w="1724" h="496">
                <a:moveTo>
                  <a:pt x="2" y="89"/>
                </a:moveTo>
                <a:cubicBezTo>
                  <a:pt x="171" y="85"/>
                  <a:pt x="182" y="93"/>
                  <a:pt x="182" y="216"/>
                </a:cubicBezTo>
                <a:lnTo>
                  <a:pt x="182" y="386"/>
                </a:lnTo>
                <a:cubicBezTo>
                  <a:pt x="196" y="433"/>
                  <a:pt x="159" y="487"/>
                  <a:pt x="267" y="496"/>
                </a:cubicBezTo>
                <a:lnTo>
                  <a:pt x="1724" y="493"/>
                </a:lnTo>
                <a:lnTo>
                  <a:pt x="1724" y="0"/>
                </a:lnTo>
                <a:lnTo>
                  <a:pt x="0" y="0"/>
                </a:lnTo>
                <a:lnTo>
                  <a:pt x="2" y="89"/>
                </a:lnTo>
                <a:close/>
              </a:path>
            </a:pathLst>
          </a:custGeom>
          <a:solidFill>
            <a:schemeClr val="bg1"/>
          </a:solidFill>
          <a:ln w="9525">
            <a:noFill/>
            <a:round/>
            <a:headEnd/>
            <a:tailEnd/>
          </a:ln>
          <a:effectLst/>
        </p:spPr>
        <p:txBody>
          <a:bodyPr/>
          <a:lstStyle/>
          <a:p>
            <a:endParaRPr lang="zh-CN" altLang="en-US">
              <a:latin typeface="Verdana" pitchFamily="34" charset="0"/>
            </a:endParaRPr>
          </a:p>
        </p:txBody>
      </p:sp>
      <p:sp>
        <p:nvSpPr>
          <p:cNvPr id="1029" name="Rectangle 21"/>
          <p:cNvSpPr>
            <a:spLocks noGrp="1" noChangeArrowheads="1"/>
          </p:cNvSpPr>
          <p:nvPr>
            <p:ph type="title"/>
          </p:nvPr>
        </p:nvSpPr>
        <p:spPr bwMode="gray">
          <a:xfrm>
            <a:off x="323850" y="260350"/>
            <a:ext cx="6911975"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endParaRPr lang="en-US" altLang="ko-KR" smtClean="0"/>
          </a:p>
        </p:txBody>
      </p:sp>
      <p:sp>
        <p:nvSpPr>
          <p:cNvPr id="1030" name="Rectangle 22"/>
          <p:cNvSpPr>
            <a:spLocks noGrp="1" noChangeArrowheads="1"/>
          </p:cNvSpPr>
          <p:nvPr>
            <p:ph type="body" idx="1"/>
          </p:nvPr>
        </p:nvSpPr>
        <p:spPr bwMode="gray">
          <a:xfrm>
            <a:off x="468313" y="1268413"/>
            <a:ext cx="8229600" cy="505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ltLang="ko-KR" smtClean="0"/>
          </a:p>
        </p:txBody>
      </p:sp>
      <p:sp>
        <p:nvSpPr>
          <p:cNvPr id="12311" name="Rectangle 23"/>
          <p:cNvSpPr>
            <a:spLocks noGrp="1" noChangeArrowheads="1"/>
          </p:cNvSpPr>
          <p:nvPr>
            <p:ph type="dt" sz="half" idx="2"/>
          </p:nvPr>
        </p:nvSpPr>
        <p:spPr bwMode="gray">
          <a:xfrm>
            <a:off x="6227763" y="6453188"/>
            <a:ext cx="2514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fontAlgn="auto" hangingPunct="1">
              <a:spcBef>
                <a:spcPts val="0"/>
              </a:spcBef>
              <a:spcAft>
                <a:spcPts val="0"/>
              </a:spcAft>
              <a:defRPr sz="1000" smtClean="0">
                <a:latin typeface="+mn-lt"/>
                <a:ea typeface="굴림" pitchFamily="50" charset="-127"/>
              </a:defRPr>
            </a:lvl1pPr>
          </a:lstStyle>
          <a:p>
            <a:pPr>
              <a:defRPr/>
            </a:pPr>
            <a:fld id="{6487E97E-F14E-4A9B-97F5-49EBF95BF9DC}" type="datetimeFigureOut">
              <a:rPr lang="zh-CN" altLang="en-US"/>
              <a:pPr>
                <a:defRPr/>
              </a:pPr>
              <a:t>2012-8-21</a:t>
            </a:fld>
            <a:endParaRPr lang="zh-CN" altLang="en-US"/>
          </a:p>
        </p:txBody>
      </p:sp>
      <p:sp>
        <p:nvSpPr>
          <p:cNvPr id="12312" name="Rectangle 24"/>
          <p:cNvSpPr>
            <a:spLocks noGrp="1" noChangeArrowheads="1"/>
          </p:cNvSpPr>
          <p:nvPr>
            <p:ph type="ftr" sz="quarter" idx="3"/>
          </p:nvPr>
        </p:nvSpPr>
        <p:spPr bwMode="gray">
          <a:xfrm>
            <a:off x="7451725" y="630238"/>
            <a:ext cx="165735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fontAlgn="auto" hangingPunct="1">
              <a:spcBef>
                <a:spcPts val="0"/>
              </a:spcBef>
              <a:spcAft>
                <a:spcPts val="0"/>
              </a:spcAft>
              <a:defRPr sz="1200" b="1" smtClean="0">
                <a:latin typeface="+mn-lt"/>
                <a:ea typeface="굴림" pitchFamily="50" charset="-127"/>
              </a:defRPr>
            </a:lvl1pPr>
          </a:lstStyle>
          <a:p>
            <a:pPr>
              <a:defRPr/>
            </a:pPr>
            <a:endParaRPr lang="zh-CN" altLang="en-US"/>
          </a:p>
        </p:txBody>
      </p:sp>
      <p:sp>
        <p:nvSpPr>
          <p:cNvPr id="12313" name="Rectangle 25"/>
          <p:cNvSpPr>
            <a:spLocks noGrp="1" noChangeArrowheads="1"/>
          </p:cNvSpPr>
          <p:nvPr>
            <p:ph type="sldNum" sz="quarter" idx="4"/>
          </p:nvPr>
        </p:nvSpPr>
        <p:spPr bwMode="gray">
          <a:xfrm>
            <a:off x="3446463" y="6477000"/>
            <a:ext cx="2133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fontAlgn="auto" hangingPunct="1">
              <a:spcBef>
                <a:spcPts val="0"/>
              </a:spcBef>
              <a:spcAft>
                <a:spcPts val="0"/>
              </a:spcAft>
              <a:defRPr sz="1000" smtClean="0">
                <a:effectLst>
                  <a:outerShdw blurRad="38100" dist="38100" dir="2700000" algn="tl">
                    <a:srgbClr val="C0C0C0"/>
                  </a:outerShdw>
                </a:effectLst>
                <a:latin typeface="+mn-lt"/>
                <a:ea typeface="굴림" pitchFamily="50" charset="-127"/>
              </a:defRPr>
            </a:lvl1pPr>
          </a:lstStyle>
          <a:p>
            <a:pPr>
              <a:defRPr/>
            </a:pPr>
            <a:fld id="{D806C82E-B068-4F55-8087-995017DD05C7}" type="slidenum">
              <a:rPr lang="zh-CN" altLang="en-US"/>
              <a:pPr>
                <a:defRPr/>
              </a:pPr>
              <a:t>‹#›</a:t>
            </a:fld>
            <a:endParaRPr lang="zh-CN" altLang="en-US"/>
          </a:p>
        </p:txBody>
      </p:sp>
      <p:sp>
        <p:nvSpPr>
          <p:cNvPr id="12326" name="Rectangle 38"/>
          <p:cNvSpPr>
            <a:spLocks noChangeArrowheads="1"/>
          </p:cNvSpPr>
          <p:nvPr/>
        </p:nvSpPr>
        <p:spPr bwMode="gray">
          <a:xfrm>
            <a:off x="1588" y="912813"/>
            <a:ext cx="9142412" cy="80962"/>
          </a:xfrm>
          <a:prstGeom prst="rect">
            <a:avLst/>
          </a:prstGeom>
          <a:gradFill rotWithShape="1">
            <a:gsLst>
              <a:gs pos="0">
                <a:schemeClr val="accent1"/>
              </a:gs>
              <a:gs pos="100000">
                <a:schemeClr val="accent1">
                  <a:gamma/>
                  <a:tint val="0"/>
                  <a:invGamma/>
                </a:schemeClr>
              </a:gs>
            </a:gsLst>
            <a:lin ang="0" scaled="1"/>
          </a:gradFill>
          <a:ln w="9525">
            <a:noFill/>
            <a:miter lim="800000"/>
            <a:headEnd/>
            <a:tailEnd/>
          </a:ln>
          <a:effectLst/>
        </p:spPr>
        <p:txBody>
          <a:bodyPr wrap="none" anchor="ctr"/>
          <a:lstStyle/>
          <a:p>
            <a:endParaRPr lang="zh-CN" altLang="en-US">
              <a:latin typeface="Verdana" pitchFamily="34" charset="0"/>
            </a:endParaRPr>
          </a:p>
        </p:txBody>
      </p:sp>
    </p:spTree>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Lst>
  <p:timing>
    <p:tnLst>
      <p:par>
        <p:cTn id="1" dur="indefinite" restart="never" nodeType="tmRoot"/>
      </p:par>
    </p:tnLst>
  </p:timing>
  <p:txStyles>
    <p:titleStyle>
      <a:lvl1pPr algn="l" rtl="0" eaLnBrk="1" fontAlgn="base" hangingPunct="1">
        <a:spcBef>
          <a:spcPct val="0"/>
        </a:spcBef>
        <a:spcAft>
          <a:spcPct val="0"/>
        </a:spcAft>
        <a:defRPr sz="3200" b="1">
          <a:solidFill>
            <a:schemeClr val="tx2"/>
          </a:solidFill>
          <a:latin typeface="+mj-lt"/>
          <a:ea typeface="+mj-ea"/>
          <a:cs typeface="+mj-cs"/>
        </a:defRPr>
      </a:lvl1pPr>
      <a:lvl2pPr algn="l" rtl="0" eaLnBrk="1" fontAlgn="base" hangingPunct="1">
        <a:spcBef>
          <a:spcPct val="0"/>
        </a:spcBef>
        <a:spcAft>
          <a:spcPct val="0"/>
        </a:spcAft>
        <a:defRPr sz="3200" b="1">
          <a:solidFill>
            <a:schemeClr val="tx2"/>
          </a:solidFill>
          <a:latin typeface="Verdana" pitchFamily="34" charset="0"/>
        </a:defRPr>
      </a:lvl2pPr>
      <a:lvl3pPr algn="l" rtl="0" eaLnBrk="1" fontAlgn="base" hangingPunct="1">
        <a:spcBef>
          <a:spcPct val="0"/>
        </a:spcBef>
        <a:spcAft>
          <a:spcPct val="0"/>
        </a:spcAft>
        <a:defRPr sz="3200" b="1">
          <a:solidFill>
            <a:schemeClr val="tx2"/>
          </a:solidFill>
          <a:latin typeface="Verdana" pitchFamily="34" charset="0"/>
        </a:defRPr>
      </a:lvl3pPr>
      <a:lvl4pPr algn="l" rtl="0" eaLnBrk="1" fontAlgn="base" hangingPunct="1">
        <a:spcBef>
          <a:spcPct val="0"/>
        </a:spcBef>
        <a:spcAft>
          <a:spcPct val="0"/>
        </a:spcAft>
        <a:defRPr sz="3200" b="1">
          <a:solidFill>
            <a:schemeClr val="tx2"/>
          </a:solidFill>
          <a:latin typeface="Verdana" pitchFamily="34" charset="0"/>
        </a:defRPr>
      </a:lvl4pPr>
      <a:lvl5pPr algn="l" rtl="0" eaLnBrk="1" fontAlgn="base" hangingPunct="1">
        <a:spcBef>
          <a:spcPct val="0"/>
        </a:spcBef>
        <a:spcAft>
          <a:spcPct val="0"/>
        </a:spcAft>
        <a:defRPr sz="3200" b="1">
          <a:solidFill>
            <a:schemeClr val="tx2"/>
          </a:solidFill>
          <a:latin typeface="Verdana" pitchFamily="34" charset="0"/>
        </a:defRPr>
      </a:lvl5pPr>
      <a:lvl6pPr marL="457200" algn="l" rtl="0" eaLnBrk="1" fontAlgn="base" hangingPunct="1">
        <a:spcBef>
          <a:spcPct val="0"/>
        </a:spcBef>
        <a:spcAft>
          <a:spcPct val="0"/>
        </a:spcAft>
        <a:defRPr sz="3200" b="1">
          <a:solidFill>
            <a:schemeClr val="tx2"/>
          </a:solidFill>
          <a:latin typeface="Verdana" pitchFamily="34" charset="0"/>
        </a:defRPr>
      </a:lvl6pPr>
      <a:lvl7pPr marL="914400" algn="l" rtl="0" eaLnBrk="1" fontAlgn="base" hangingPunct="1">
        <a:spcBef>
          <a:spcPct val="0"/>
        </a:spcBef>
        <a:spcAft>
          <a:spcPct val="0"/>
        </a:spcAft>
        <a:defRPr sz="3200" b="1">
          <a:solidFill>
            <a:schemeClr val="tx2"/>
          </a:solidFill>
          <a:latin typeface="Verdana" pitchFamily="34" charset="0"/>
        </a:defRPr>
      </a:lvl7pPr>
      <a:lvl8pPr marL="1371600" algn="l" rtl="0" eaLnBrk="1" fontAlgn="base" hangingPunct="1">
        <a:spcBef>
          <a:spcPct val="0"/>
        </a:spcBef>
        <a:spcAft>
          <a:spcPct val="0"/>
        </a:spcAft>
        <a:defRPr sz="3200" b="1">
          <a:solidFill>
            <a:schemeClr val="tx2"/>
          </a:solidFill>
          <a:latin typeface="Verdana" pitchFamily="34" charset="0"/>
        </a:defRPr>
      </a:lvl8pPr>
      <a:lvl9pPr marL="1828800" algn="l" rtl="0" eaLnBrk="1" fontAlgn="base" hangingPunct="1">
        <a:spcBef>
          <a:spcPct val="0"/>
        </a:spcBef>
        <a:spcAft>
          <a:spcPct val="0"/>
        </a:spcAft>
        <a:defRPr sz="3200" b="1">
          <a:solidFill>
            <a:schemeClr val="tx2"/>
          </a:solidFill>
          <a:latin typeface="Verdana" pitchFamily="34" charset="0"/>
        </a:defRPr>
      </a:lvl9pPr>
    </p:titleStyle>
    <p:bodyStyle>
      <a:lvl1pPr marL="342900" indent="-342900" algn="l" rtl="0" eaLnBrk="1" fontAlgn="base" hangingPunct="1">
        <a:spcBef>
          <a:spcPct val="20000"/>
        </a:spcBef>
        <a:spcAft>
          <a:spcPct val="0"/>
        </a:spcAft>
        <a:buClr>
          <a:schemeClr val="accent1"/>
        </a:buClr>
        <a:buFont typeface="Wingdings" pitchFamily="2" charset="2"/>
        <a:buChar char="l"/>
        <a:defRPr sz="28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SzPct val="85000"/>
        <a:buFont typeface="Arial" charset="0"/>
        <a:buChar char="–"/>
        <a:defRPr sz="2400">
          <a:solidFill>
            <a:schemeClr val="tx1"/>
          </a:solidFill>
          <a:latin typeface="+mn-lt"/>
        </a:defRPr>
      </a:lvl2pPr>
      <a:lvl3pPr marL="1143000" indent="-228600" algn="l" rtl="0" eaLnBrk="1" fontAlgn="base" hangingPunct="1">
        <a:spcBef>
          <a:spcPct val="20000"/>
        </a:spcBef>
        <a:spcAft>
          <a:spcPct val="0"/>
        </a:spcAft>
        <a:buClr>
          <a:schemeClr val="accent1"/>
        </a:buClr>
        <a:buSzPct val="60000"/>
        <a:buFont typeface="Wingdings" pitchFamily="2" charset="2"/>
        <a:buChar char="l"/>
        <a:defRPr sz="2400">
          <a:solidFill>
            <a:schemeClr val="tx1"/>
          </a:solidFill>
          <a:latin typeface="+mn-lt"/>
        </a:defRPr>
      </a:lvl3pPr>
      <a:lvl4pPr marL="1600200" indent="-228600" algn="l" rtl="0" eaLnBrk="1" fontAlgn="base" hangingPunct="1">
        <a:spcBef>
          <a:spcPct val="20000"/>
        </a:spcBef>
        <a:spcAft>
          <a:spcPct val="0"/>
        </a:spcAft>
        <a:buClr>
          <a:schemeClr val="tx1"/>
        </a:buClr>
        <a:buSzPct val="75000"/>
        <a:buFont typeface="Arial" charset="0"/>
        <a:buChar char="–"/>
        <a:defRPr sz="2000">
          <a:solidFill>
            <a:schemeClr val="tx1"/>
          </a:solidFill>
          <a:latin typeface="+mn-lt"/>
        </a:defRPr>
      </a:lvl4pPr>
      <a:lvl5pPr marL="20574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5pPr>
      <a:lvl6pPr marL="25146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6pPr>
      <a:lvl7pPr marL="29718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7pPr>
      <a:lvl8pPr marL="34290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8pPr>
      <a:lvl9pPr marL="3886200" indent="-228600" algn="l" rtl="0" eaLnBrk="1" fontAlgn="base" hangingPunct="1">
        <a:spcBef>
          <a:spcPct val="20000"/>
        </a:spcBef>
        <a:spcAft>
          <a:spcPct val="0"/>
        </a:spcAft>
        <a:buClr>
          <a:schemeClr val="accent1"/>
        </a:buClr>
        <a:buSzPct val="60000"/>
        <a:buFont typeface="Wingdings" pitchFamily="2" charset="2"/>
        <a:buChar char="l"/>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标题 1"/>
          <p:cNvSpPr>
            <a:spLocks noGrp="1"/>
          </p:cNvSpPr>
          <p:nvPr>
            <p:ph type="ctrTitle" sz="quarter"/>
          </p:nvPr>
        </p:nvSpPr>
        <p:spPr/>
        <p:txBody>
          <a:bodyPr/>
          <a:lstStyle/>
          <a:p>
            <a:r>
              <a:rPr lang="zh-CN" altLang="en-US" dirty="0" smtClean="0">
                <a:ea typeface="宋体" charset="-122"/>
              </a:rPr>
              <a:t>利率曲线风险管理</a:t>
            </a:r>
          </a:p>
        </p:txBody>
      </p:sp>
      <p:sp>
        <p:nvSpPr>
          <p:cNvPr id="16387" name="副标题 2"/>
          <p:cNvSpPr>
            <a:spLocks noGrp="1"/>
          </p:cNvSpPr>
          <p:nvPr>
            <p:ph type="subTitle" sz="quarter" idx="1"/>
          </p:nvPr>
        </p:nvSpPr>
        <p:spPr/>
        <p:txBody>
          <a:bodyPr/>
          <a:lstStyle/>
          <a:p>
            <a:r>
              <a:rPr lang="zh-CN" altLang="en-US" dirty="0" smtClean="0">
                <a:ea typeface="宋体" charset="-122"/>
              </a:rPr>
              <a:t>国债期货在债券资产组合管理的应用</a:t>
            </a:r>
          </a:p>
        </p:txBody>
      </p:sp>
      <p:sp>
        <p:nvSpPr>
          <p:cNvPr id="2" name="日期占位符 1"/>
          <p:cNvSpPr>
            <a:spLocks noGrp="1"/>
          </p:cNvSpPr>
          <p:nvPr>
            <p:ph type="dt" sz="quarter" idx="10"/>
          </p:nvPr>
        </p:nvSpPr>
        <p:spPr>
          <a:xfrm>
            <a:off x="3563888" y="5733256"/>
            <a:ext cx="2133600" cy="152400"/>
          </a:xfrm>
        </p:spPr>
        <p:txBody>
          <a:bodyPr/>
          <a:lstStyle/>
          <a:p>
            <a:pPr algn="ctr">
              <a:defRPr/>
            </a:pPr>
            <a:fld id="{67DECB3D-4C68-4B91-A20F-DD3B472A505D}" type="datetime1">
              <a:rPr lang="zh-CN" altLang="en-US" sz="1200" smtClean="0">
                <a:latin typeface="宋体" pitchFamily="2" charset="-122"/>
                <a:ea typeface="宋体" pitchFamily="2" charset="-122"/>
              </a:rPr>
              <a:pPr algn="ctr">
                <a:defRPr/>
              </a:pPr>
              <a:t>2012-8-21</a:t>
            </a:fld>
            <a:endParaRPr lang="zh-CN" altLang="en-US" sz="1200" dirty="0">
              <a:latin typeface="宋体" pitchFamily="2" charset="-122"/>
              <a:ea typeface="宋体" pitchFamily="2"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债券久</a:t>
            </a:r>
            <a:r>
              <a:rPr lang="zh-CN" altLang="en-US" dirty="0" smtClean="0">
                <a:ea typeface="宋体" charset="-122"/>
              </a:rPr>
              <a:t>期对冲的</a:t>
            </a:r>
            <a:r>
              <a:rPr lang="zh-CN" altLang="en-US" dirty="0">
                <a:ea typeface="宋体" charset="-122"/>
              </a:rPr>
              <a:t>缺陷</a:t>
            </a:r>
          </a:p>
        </p:txBody>
      </p:sp>
      <p:sp>
        <p:nvSpPr>
          <p:cNvPr id="17411" name="内容占位符 2"/>
          <p:cNvSpPr>
            <a:spLocks noGrp="1"/>
          </p:cNvSpPr>
          <p:nvPr>
            <p:ph idx="1"/>
          </p:nvPr>
        </p:nvSpPr>
        <p:spPr/>
        <p:txBody>
          <a:bodyPr/>
          <a:lstStyle/>
          <a:p>
            <a:r>
              <a:rPr lang="zh-CN" altLang="en-US" dirty="0" smtClean="0">
                <a:ea typeface="宋体" charset="-122"/>
              </a:rPr>
              <a:t>债券久期匹配的缺陷</a:t>
            </a:r>
          </a:p>
        </p:txBody>
      </p:sp>
      <p:sp>
        <p:nvSpPr>
          <p:cNvPr id="2" name="TextBox 1"/>
          <p:cNvSpPr txBox="1"/>
          <p:nvPr/>
        </p:nvSpPr>
        <p:spPr>
          <a:xfrm>
            <a:off x="1115616" y="2132856"/>
            <a:ext cx="7344816" cy="3693319"/>
          </a:xfrm>
          <a:prstGeom prst="rect">
            <a:avLst/>
          </a:prstGeom>
          <a:noFill/>
        </p:spPr>
        <p:txBody>
          <a:bodyPr wrap="square" rtlCol="0">
            <a:spAutoFit/>
          </a:bodyPr>
          <a:lstStyle/>
          <a:p>
            <a:pPr marL="285750" indent="-285750">
              <a:buFont typeface="Wingdings" pitchFamily="2" charset="2"/>
              <a:buChar char="l"/>
            </a:pPr>
            <a:r>
              <a:rPr lang="zh-CN" altLang="en-US" dirty="0" smtClean="0"/>
              <a:t>无法有效做空：</a:t>
            </a:r>
            <a:endParaRPr lang="en-US" altLang="zh-CN" dirty="0" smtClean="0"/>
          </a:p>
          <a:p>
            <a:r>
              <a:rPr lang="en-US" altLang="zh-CN" dirty="0" smtClean="0"/>
              <a:t>     </a:t>
            </a:r>
            <a:r>
              <a:rPr lang="zh-CN" altLang="en-US" dirty="0" smtClean="0"/>
              <a:t>对于资产组合是债券长头寸而言，对冲头寸始终是债券短头寸。受</a:t>
            </a:r>
            <a:endParaRPr lang="en-US" altLang="zh-CN" dirty="0" smtClean="0"/>
          </a:p>
          <a:p>
            <a:r>
              <a:rPr lang="zh-CN" altLang="en-US" dirty="0" smtClean="0"/>
              <a:t>  </a:t>
            </a:r>
            <a:r>
              <a:rPr lang="en-US" altLang="zh-CN" dirty="0" smtClean="0"/>
              <a:t>   </a:t>
            </a:r>
            <a:r>
              <a:rPr lang="zh-CN" altLang="en-US" dirty="0" smtClean="0"/>
              <a:t>市场条件的限制，我们实际上没有足够有效的手段去做空债券。</a:t>
            </a:r>
            <a:endParaRPr lang="en-US" altLang="zh-CN" dirty="0" smtClean="0"/>
          </a:p>
          <a:p>
            <a:endParaRPr lang="en-US" altLang="zh-CN" dirty="0"/>
          </a:p>
          <a:p>
            <a:pPr marL="285750" indent="-285750">
              <a:buFont typeface="Wingdings" pitchFamily="2" charset="2"/>
              <a:buChar char="l"/>
            </a:pPr>
            <a:r>
              <a:rPr lang="zh-CN" altLang="en-US" dirty="0" smtClean="0"/>
              <a:t>资金占用大：</a:t>
            </a:r>
            <a:endParaRPr lang="en-US" altLang="zh-CN" dirty="0" smtClean="0"/>
          </a:p>
          <a:p>
            <a:r>
              <a:rPr lang="en-US" altLang="zh-CN" dirty="0" smtClean="0"/>
              <a:t>    </a:t>
            </a:r>
            <a:r>
              <a:rPr lang="zh-CN" altLang="en-US" dirty="0" smtClean="0"/>
              <a:t>上面的案例中对冲头寸实际资金规模与原头寸基本相当，这样的对冲</a:t>
            </a:r>
            <a:endParaRPr lang="en-US" altLang="zh-CN" dirty="0" smtClean="0"/>
          </a:p>
          <a:p>
            <a:r>
              <a:rPr lang="en-US" altLang="zh-CN" dirty="0"/>
              <a:t> </a:t>
            </a:r>
            <a:r>
              <a:rPr lang="en-US" altLang="zh-CN" dirty="0" smtClean="0"/>
              <a:t>   </a:t>
            </a:r>
            <a:r>
              <a:rPr lang="zh-CN" altLang="en-US" dirty="0" smtClean="0"/>
              <a:t>成本高，代价大。</a:t>
            </a:r>
            <a:endParaRPr lang="en-US" altLang="zh-CN" dirty="0" smtClean="0"/>
          </a:p>
          <a:p>
            <a:endParaRPr lang="en-US" altLang="zh-CN" dirty="0"/>
          </a:p>
          <a:p>
            <a:pPr marL="285750" indent="-285750">
              <a:buFont typeface="Wingdings" pitchFamily="2" charset="2"/>
              <a:buChar char="l"/>
            </a:pPr>
            <a:r>
              <a:rPr lang="zh-CN" altLang="en-US" dirty="0" smtClean="0"/>
              <a:t>仓位调整困难：</a:t>
            </a:r>
            <a:endParaRPr lang="en-US" altLang="zh-CN" dirty="0" smtClean="0"/>
          </a:p>
          <a:p>
            <a:r>
              <a:rPr lang="en-US" altLang="zh-CN" dirty="0"/>
              <a:t> </a:t>
            </a:r>
            <a:r>
              <a:rPr lang="en-US" altLang="zh-CN" dirty="0" smtClean="0"/>
              <a:t>    </a:t>
            </a:r>
            <a:r>
              <a:rPr lang="zh-CN" altLang="en-US" dirty="0" smtClean="0"/>
              <a:t>对冲头寸的调整，依赖银行间现货市场的流动性，有比较大的流动</a:t>
            </a:r>
            <a:endParaRPr lang="en-US" altLang="zh-CN" dirty="0" smtClean="0"/>
          </a:p>
          <a:p>
            <a:r>
              <a:rPr lang="en-US" altLang="zh-CN" dirty="0"/>
              <a:t> </a:t>
            </a:r>
            <a:r>
              <a:rPr lang="en-US" altLang="zh-CN" dirty="0" smtClean="0"/>
              <a:t>    </a:t>
            </a:r>
            <a:r>
              <a:rPr lang="zh-CN" altLang="en-US" dirty="0" smtClean="0"/>
              <a:t>性风险。</a:t>
            </a:r>
            <a:endParaRPr lang="en-US" altLang="zh-CN" dirty="0" smtClean="0"/>
          </a:p>
          <a:p>
            <a:pPr marL="285750" indent="-285750">
              <a:buFont typeface="Wingdings" pitchFamily="2" charset="2"/>
              <a:buChar char="l"/>
            </a:pPr>
            <a:endParaRPr lang="en-US" altLang="zh-CN" dirty="0"/>
          </a:p>
          <a:p>
            <a:pPr marL="285750" indent="-285750">
              <a:buFont typeface="Wingdings" pitchFamily="2" charset="2"/>
              <a:buChar char="l"/>
            </a:pPr>
            <a:endParaRPr lang="zh-CN" altLang="en-US" dirty="0"/>
          </a:p>
        </p:txBody>
      </p:sp>
    </p:spTree>
    <p:extLst>
      <p:ext uri="{BB962C8B-B14F-4D97-AF65-F5344CB8AC3E}">
        <p14:creationId xmlns:p14="http://schemas.microsoft.com/office/powerpoint/2010/main" val="24364880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什么是国债期货？</a:t>
            </a:r>
          </a:p>
        </p:txBody>
      </p:sp>
      <p:sp>
        <p:nvSpPr>
          <p:cNvPr id="3" name="TextBox 2"/>
          <p:cNvSpPr txBox="1"/>
          <p:nvPr/>
        </p:nvSpPr>
        <p:spPr>
          <a:xfrm>
            <a:off x="971600" y="2020198"/>
            <a:ext cx="7128792" cy="2308324"/>
          </a:xfrm>
          <a:prstGeom prst="rect">
            <a:avLst/>
          </a:prstGeom>
          <a:noFill/>
        </p:spPr>
        <p:txBody>
          <a:bodyPr wrap="square" rtlCol="0">
            <a:spAutoFit/>
          </a:bodyPr>
          <a:lstStyle/>
          <a:p>
            <a:pPr marL="285750" indent="-285750">
              <a:buFont typeface="Wingdings" pitchFamily="2" charset="2"/>
              <a:buChar char="l"/>
            </a:pPr>
            <a:r>
              <a:rPr lang="zh-CN" altLang="en-US" dirty="0"/>
              <a:t>国债期货是指通过有组织的交易场所预先确定买卖价格并于未来特定时间内</a:t>
            </a:r>
            <a:r>
              <a:rPr lang="zh-CN" altLang="en-US" dirty="0" smtClean="0"/>
              <a:t>进行</a:t>
            </a:r>
            <a:r>
              <a:rPr lang="zh-CN" altLang="en-US" u="sng" dirty="0" smtClean="0">
                <a:solidFill>
                  <a:srgbClr val="FF0000"/>
                </a:solidFill>
              </a:rPr>
              <a:t>现券</a:t>
            </a:r>
            <a:r>
              <a:rPr lang="zh-CN" altLang="en-US" dirty="0" smtClean="0"/>
              <a:t>交割</a:t>
            </a:r>
            <a:r>
              <a:rPr lang="zh-CN" altLang="en-US" dirty="0"/>
              <a:t>的国债派生交易方式。国债期货属于金融期货的一种，是一种高级</a:t>
            </a:r>
            <a:r>
              <a:rPr lang="zh-CN" altLang="en-US" dirty="0" smtClean="0"/>
              <a:t>的金融衍生工具。</a:t>
            </a:r>
            <a:endParaRPr lang="en-US" altLang="zh-CN" dirty="0" smtClean="0"/>
          </a:p>
          <a:p>
            <a:pPr marL="285750" indent="-285750">
              <a:buFont typeface="Wingdings" pitchFamily="2" charset="2"/>
              <a:buChar char="l"/>
            </a:pPr>
            <a:endParaRPr lang="en-US" altLang="zh-CN" b="1" dirty="0"/>
          </a:p>
          <a:p>
            <a:pPr marL="285750" indent="-285750">
              <a:buFont typeface="Wingdings" pitchFamily="2" charset="2"/>
              <a:buChar char="l"/>
            </a:pPr>
            <a:r>
              <a:rPr lang="en-US" altLang="zh-CN" dirty="0">
                <a:solidFill>
                  <a:srgbClr val="000000"/>
                </a:solidFill>
                <a:latin typeface="arial"/>
              </a:rPr>
              <a:t>2012</a:t>
            </a:r>
            <a:r>
              <a:rPr lang="zh-CN" altLang="en-US" dirty="0">
                <a:solidFill>
                  <a:srgbClr val="000000"/>
                </a:solidFill>
                <a:latin typeface="arial"/>
              </a:rPr>
              <a:t>年</a:t>
            </a:r>
            <a:r>
              <a:rPr lang="en-US" altLang="zh-CN" dirty="0">
                <a:solidFill>
                  <a:srgbClr val="000000"/>
                </a:solidFill>
                <a:latin typeface="arial"/>
              </a:rPr>
              <a:t>2</a:t>
            </a:r>
            <a:r>
              <a:rPr lang="zh-CN" altLang="en-US" dirty="0">
                <a:solidFill>
                  <a:srgbClr val="000000"/>
                </a:solidFill>
                <a:latin typeface="arial"/>
              </a:rPr>
              <a:t>月</a:t>
            </a:r>
            <a:r>
              <a:rPr lang="en-US" altLang="zh-CN" dirty="0">
                <a:solidFill>
                  <a:srgbClr val="000000"/>
                </a:solidFill>
                <a:latin typeface="arial"/>
              </a:rPr>
              <a:t>13</a:t>
            </a:r>
            <a:r>
              <a:rPr lang="zh-CN" altLang="en-US" dirty="0">
                <a:solidFill>
                  <a:srgbClr val="000000"/>
                </a:solidFill>
                <a:latin typeface="arial"/>
              </a:rPr>
              <a:t>日，中国国债期货仿真交易重启，根据</a:t>
            </a:r>
            <a:r>
              <a:rPr lang="en-US" altLang="zh-CN" dirty="0">
                <a:solidFill>
                  <a:srgbClr val="000000"/>
                </a:solidFill>
                <a:latin typeface="arial"/>
              </a:rPr>
              <a:t>《</a:t>
            </a:r>
            <a:r>
              <a:rPr lang="zh-CN" altLang="en-US" dirty="0">
                <a:solidFill>
                  <a:srgbClr val="000000"/>
                </a:solidFill>
                <a:latin typeface="arial"/>
              </a:rPr>
              <a:t>中国金融期货交易所</a:t>
            </a:r>
            <a:r>
              <a:rPr lang="en-US" altLang="zh-CN" dirty="0">
                <a:solidFill>
                  <a:srgbClr val="000000"/>
                </a:solidFill>
                <a:latin typeface="arial"/>
              </a:rPr>
              <a:t>5</a:t>
            </a:r>
            <a:r>
              <a:rPr lang="zh-CN" altLang="en-US" dirty="0">
                <a:solidFill>
                  <a:srgbClr val="000000"/>
                </a:solidFill>
                <a:latin typeface="arial"/>
              </a:rPr>
              <a:t>年期国债期货仿真交易合约</a:t>
            </a:r>
            <a:r>
              <a:rPr lang="en-US" altLang="zh-CN" dirty="0">
                <a:solidFill>
                  <a:srgbClr val="000000"/>
                </a:solidFill>
                <a:latin typeface="arial"/>
              </a:rPr>
              <a:t>》</a:t>
            </a:r>
            <a:r>
              <a:rPr lang="zh-CN" altLang="en-US" dirty="0">
                <a:solidFill>
                  <a:srgbClr val="000000"/>
                </a:solidFill>
                <a:latin typeface="arial"/>
              </a:rPr>
              <a:t>规则，</a:t>
            </a:r>
            <a:r>
              <a:rPr lang="en-US" altLang="zh-CN" dirty="0">
                <a:solidFill>
                  <a:srgbClr val="000000"/>
                </a:solidFill>
                <a:latin typeface="arial"/>
              </a:rPr>
              <a:t>5</a:t>
            </a:r>
            <a:r>
              <a:rPr lang="zh-CN" altLang="en-US" dirty="0">
                <a:solidFill>
                  <a:srgbClr val="000000"/>
                </a:solidFill>
                <a:latin typeface="arial"/>
              </a:rPr>
              <a:t>年期国债期货合约代码</a:t>
            </a:r>
            <a:r>
              <a:rPr lang="en-US" altLang="zh-CN" dirty="0">
                <a:solidFill>
                  <a:srgbClr val="000000"/>
                </a:solidFill>
                <a:latin typeface="arial"/>
              </a:rPr>
              <a:t>TF</a:t>
            </a:r>
            <a:r>
              <a:rPr lang="zh-CN" altLang="en-US" dirty="0">
                <a:solidFill>
                  <a:srgbClr val="000000"/>
                </a:solidFill>
                <a:latin typeface="arial"/>
              </a:rPr>
              <a:t>，标的为面额为</a:t>
            </a:r>
            <a:r>
              <a:rPr lang="en-US" altLang="zh-CN" dirty="0">
                <a:solidFill>
                  <a:srgbClr val="000000"/>
                </a:solidFill>
                <a:latin typeface="arial"/>
              </a:rPr>
              <a:t>100</a:t>
            </a:r>
            <a:r>
              <a:rPr lang="zh-CN" altLang="en-US" dirty="0">
                <a:solidFill>
                  <a:srgbClr val="000000"/>
                </a:solidFill>
                <a:latin typeface="arial"/>
              </a:rPr>
              <a:t>万元人民币、票面利率为</a:t>
            </a:r>
            <a:r>
              <a:rPr lang="en-US" altLang="zh-CN" dirty="0">
                <a:solidFill>
                  <a:srgbClr val="000000"/>
                </a:solidFill>
                <a:latin typeface="arial"/>
              </a:rPr>
              <a:t>3%</a:t>
            </a:r>
            <a:r>
              <a:rPr lang="zh-CN" altLang="en-US" dirty="0">
                <a:solidFill>
                  <a:srgbClr val="000000"/>
                </a:solidFill>
                <a:latin typeface="arial"/>
              </a:rPr>
              <a:t>的每年付息一次的</a:t>
            </a:r>
            <a:r>
              <a:rPr lang="en-US" altLang="zh-CN" dirty="0">
                <a:solidFill>
                  <a:srgbClr val="000000"/>
                </a:solidFill>
                <a:latin typeface="arial"/>
              </a:rPr>
              <a:t>5</a:t>
            </a:r>
            <a:r>
              <a:rPr lang="zh-CN" altLang="en-US" dirty="0">
                <a:solidFill>
                  <a:srgbClr val="000000"/>
                </a:solidFill>
                <a:latin typeface="arial"/>
              </a:rPr>
              <a:t>年期名义标准国债。</a:t>
            </a:r>
            <a:endParaRPr lang="en-US" altLang="zh-CN" b="1" dirty="0"/>
          </a:p>
        </p:txBody>
      </p:sp>
    </p:spTree>
    <p:extLst>
      <p:ext uri="{BB962C8B-B14F-4D97-AF65-F5344CB8AC3E}">
        <p14:creationId xmlns:p14="http://schemas.microsoft.com/office/powerpoint/2010/main" val="14288651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国债期货与现货关系</a:t>
            </a:r>
          </a:p>
        </p:txBody>
      </p:sp>
      <p:sp>
        <p:nvSpPr>
          <p:cNvPr id="3" name="TextBox 2"/>
          <p:cNvSpPr txBox="1"/>
          <p:nvPr/>
        </p:nvSpPr>
        <p:spPr>
          <a:xfrm>
            <a:off x="971600" y="2020198"/>
            <a:ext cx="7128792" cy="1754326"/>
          </a:xfrm>
          <a:prstGeom prst="rect">
            <a:avLst/>
          </a:prstGeom>
          <a:noFill/>
        </p:spPr>
        <p:txBody>
          <a:bodyPr wrap="square" rtlCol="0">
            <a:spAutoFit/>
          </a:bodyPr>
          <a:lstStyle/>
          <a:p>
            <a:pPr marL="285750" indent="-285750">
              <a:buFont typeface="Wingdings" pitchFamily="2" charset="2"/>
              <a:buChar char="l"/>
            </a:pPr>
            <a:r>
              <a:rPr lang="zh-CN" altLang="en-US" dirty="0" smtClean="0"/>
              <a:t>现行仿真合约中，国债期货标的券为一篮子可交割债券，剩余到期期限为</a:t>
            </a:r>
            <a:r>
              <a:rPr lang="en-US" altLang="zh-CN" dirty="0" smtClean="0"/>
              <a:t>4~7</a:t>
            </a:r>
            <a:r>
              <a:rPr lang="zh-CN" altLang="en-US" dirty="0" smtClean="0"/>
              <a:t>年。由于到期现货交割形式的存在，国债期货价格与可交割券的现货价格相关性较高。</a:t>
            </a:r>
            <a:r>
              <a:rPr lang="zh-CN" altLang="en-US" dirty="0"/>
              <a:t>下</a:t>
            </a:r>
            <a:r>
              <a:rPr lang="zh-CN" altLang="en-US" dirty="0" smtClean="0"/>
              <a:t>表为今年</a:t>
            </a:r>
            <a:r>
              <a:rPr lang="en-US" altLang="zh-CN" dirty="0" smtClean="0"/>
              <a:t>7</a:t>
            </a:r>
            <a:r>
              <a:rPr lang="zh-CN" altLang="en-US" dirty="0" smtClean="0"/>
              <a:t>月以来至今，在流通的</a:t>
            </a:r>
            <a:r>
              <a:rPr lang="en-US" altLang="zh-CN" dirty="0" smtClean="0"/>
              <a:t>3</a:t>
            </a:r>
            <a:r>
              <a:rPr lang="zh-CN" altLang="en-US" dirty="0" smtClean="0"/>
              <a:t>张国债期货收盘价格与之前案例中国债价格的相关系数矩阵。即使仅仅是仿真盘，可以看到期货价格与现货相关很高。</a:t>
            </a:r>
            <a:endParaRPr lang="en-US" altLang="zh-CN" dirty="0" smtClean="0"/>
          </a:p>
          <a:p>
            <a:endParaRPr lang="en-US" altLang="zh-CN" b="1" dirty="0"/>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505" y="3756228"/>
            <a:ext cx="6624736" cy="1763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109617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国债期货与现货走势</a:t>
            </a:r>
          </a:p>
        </p:txBody>
      </p:sp>
      <p:pic>
        <p:nvPicPr>
          <p:cNvPr id="481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608" y="2060848"/>
            <a:ext cx="6192688" cy="3937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4074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a:t>
            </a:r>
          </a:p>
        </p:txBody>
      </p:sp>
      <p:sp>
        <p:nvSpPr>
          <p:cNvPr id="17411" name="内容占位符 2"/>
          <p:cNvSpPr>
            <a:spLocks noGrp="1"/>
          </p:cNvSpPr>
          <p:nvPr>
            <p:ph idx="1"/>
          </p:nvPr>
        </p:nvSpPr>
        <p:spPr/>
        <p:txBody>
          <a:bodyPr/>
          <a:lstStyle/>
          <a:p>
            <a:r>
              <a:rPr lang="zh-CN" altLang="en-US" dirty="0" smtClean="0">
                <a:ea typeface="宋体" charset="-122"/>
              </a:rPr>
              <a:t>国债期货与现货走势</a:t>
            </a:r>
          </a:p>
        </p:txBody>
      </p:sp>
      <p:pic>
        <p:nvPicPr>
          <p:cNvPr id="501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2564904"/>
            <a:ext cx="5760641" cy="34312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1331639" y="1916832"/>
            <a:ext cx="5976666" cy="369332"/>
          </a:xfrm>
          <a:prstGeom prst="rect">
            <a:avLst/>
          </a:prstGeom>
          <a:noFill/>
        </p:spPr>
        <p:txBody>
          <a:bodyPr wrap="square" rtlCol="0">
            <a:spAutoFit/>
          </a:bodyPr>
          <a:lstStyle/>
          <a:p>
            <a:r>
              <a:rPr lang="zh-CN" altLang="en-US" dirty="0" smtClean="0"/>
              <a:t>由于是仿真盘，国债期货现今的每日波动仍然比较大。</a:t>
            </a:r>
            <a:endParaRPr lang="zh-CN" altLang="en-US" dirty="0"/>
          </a:p>
        </p:txBody>
      </p:sp>
    </p:spTree>
    <p:extLst>
      <p:ext uri="{BB962C8B-B14F-4D97-AF65-F5344CB8AC3E}">
        <p14:creationId xmlns:p14="http://schemas.microsoft.com/office/powerpoint/2010/main" val="27537659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国债期货利率风险管理</a:t>
            </a:r>
          </a:p>
        </p:txBody>
      </p:sp>
      <p:sp>
        <p:nvSpPr>
          <p:cNvPr id="17411" name="内容占位符 2"/>
          <p:cNvSpPr>
            <a:spLocks noGrp="1"/>
          </p:cNvSpPr>
          <p:nvPr>
            <p:ph idx="1"/>
          </p:nvPr>
        </p:nvSpPr>
        <p:spPr/>
        <p:txBody>
          <a:bodyPr/>
          <a:lstStyle/>
          <a:p>
            <a:r>
              <a:rPr lang="zh-CN" altLang="en-US" dirty="0" smtClean="0">
                <a:ea typeface="宋体" charset="-122"/>
              </a:rPr>
              <a:t>国债期货久期对冲优势</a:t>
            </a:r>
          </a:p>
        </p:txBody>
      </p:sp>
      <p:sp>
        <p:nvSpPr>
          <p:cNvPr id="5" name="TextBox 4"/>
          <p:cNvSpPr txBox="1"/>
          <p:nvPr/>
        </p:nvSpPr>
        <p:spPr>
          <a:xfrm>
            <a:off x="899592" y="2009543"/>
            <a:ext cx="7344816" cy="2862322"/>
          </a:xfrm>
          <a:prstGeom prst="rect">
            <a:avLst/>
          </a:prstGeom>
          <a:noFill/>
        </p:spPr>
        <p:txBody>
          <a:bodyPr wrap="square" rtlCol="0">
            <a:spAutoFit/>
          </a:bodyPr>
          <a:lstStyle/>
          <a:p>
            <a:pPr marL="285750" indent="-285750">
              <a:buFont typeface="Wingdings" pitchFamily="2" charset="2"/>
              <a:buChar char="l"/>
            </a:pPr>
            <a:r>
              <a:rPr lang="zh-CN" altLang="en-US" dirty="0" smtClean="0"/>
              <a:t>有效做空：</a:t>
            </a:r>
            <a:endParaRPr lang="en-US" altLang="zh-CN" dirty="0" smtClean="0"/>
          </a:p>
          <a:p>
            <a:r>
              <a:rPr lang="en-US" altLang="zh-CN" dirty="0"/>
              <a:t> </a:t>
            </a:r>
            <a:r>
              <a:rPr lang="en-US" altLang="zh-CN" dirty="0" smtClean="0"/>
              <a:t>    </a:t>
            </a:r>
            <a:r>
              <a:rPr lang="zh-CN" altLang="en-US" dirty="0" smtClean="0"/>
              <a:t>空头寸是期货合约的天然机制，可以根据需要进行任意配置。</a:t>
            </a:r>
            <a:endParaRPr lang="en-US" altLang="zh-CN" dirty="0" smtClean="0"/>
          </a:p>
          <a:p>
            <a:endParaRPr lang="en-US" altLang="zh-CN" dirty="0"/>
          </a:p>
          <a:p>
            <a:pPr marL="285750" indent="-285750">
              <a:buFont typeface="Wingdings" pitchFamily="2" charset="2"/>
              <a:buChar char="l"/>
            </a:pPr>
            <a:r>
              <a:rPr lang="zh-CN" altLang="en-US" dirty="0" smtClean="0"/>
              <a:t>资金占用小：</a:t>
            </a:r>
            <a:endParaRPr lang="en-US" altLang="zh-CN" dirty="0" smtClean="0"/>
          </a:p>
          <a:p>
            <a:r>
              <a:rPr lang="en-US" altLang="zh-CN" dirty="0"/>
              <a:t> </a:t>
            </a:r>
            <a:r>
              <a:rPr lang="en-US" altLang="zh-CN" dirty="0" smtClean="0"/>
              <a:t>    </a:t>
            </a:r>
            <a:r>
              <a:rPr lang="zh-CN" altLang="en-US" dirty="0" smtClean="0"/>
              <a:t>现行仿真合约，交易保证金仅为</a:t>
            </a:r>
            <a:r>
              <a:rPr lang="en-US" altLang="zh-CN" dirty="0" smtClean="0"/>
              <a:t>3%</a:t>
            </a:r>
            <a:r>
              <a:rPr lang="zh-CN" altLang="en-US" dirty="0" smtClean="0"/>
              <a:t>，有效控制资金占用规模。</a:t>
            </a:r>
            <a:endParaRPr lang="en-US" altLang="zh-CN" dirty="0" smtClean="0"/>
          </a:p>
          <a:p>
            <a:endParaRPr lang="en-US" altLang="zh-CN" dirty="0"/>
          </a:p>
          <a:p>
            <a:pPr marL="285750" indent="-285750">
              <a:buFont typeface="Wingdings" pitchFamily="2" charset="2"/>
              <a:buChar char="l"/>
            </a:pPr>
            <a:r>
              <a:rPr lang="zh-CN" altLang="en-US" dirty="0" smtClean="0"/>
              <a:t>流动性好：</a:t>
            </a:r>
            <a:endParaRPr lang="en-US" altLang="zh-CN" dirty="0" smtClean="0"/>
          </a:p>
          <a:p>
            <a:r>
              <a:rPr lang="en-US" altLang="zh-CN" dirty="0"/>
              <a:t> </a:t>
            </a:r>
            <a:r>
              <a:rPr lang="en-US" altLang="zh-CN" dirty="0" smtClean="0"/>
              <a:t>    </a:t>
            </a:r>
            <a:r>
              <a:rPr lang="zh-CN" altLang="en-US" dirty="0" smtClean="0"/>
              <a:t>国债期货合约将在中金所交易。交易所市场买卖双方报价透明，</a:t>
            </a:r>
            <a:endParaRPr lang="en-US" altLang="zh-CN" dirty="0" smtClean="0"/>
          </a:p>
          <a:p>
            <a:r>
              <a:rPr lang="en-US" altLang="zh-CN" dirty="0"/>
              <a:t> </a:t>
            </a:r>
            <a:r>
              <a:rPr lang="en-US" altLang="zh-CN" dirty="0" smtClean="0"/>
              <a:t>    </a:t>
            </a:r>
            <a:r>
              <a:rPr lang="zh-CN" altLang="en-US" dirty="0" smtClean="0"/>
              <a:t>参与者众多，易于成交。</a:t>
            </a:r>
            <a:endParaRPr lang="en-US" altLang="zh-CN" dirty="0"/>
          </a:p>
          <a:p>
            <a:pPr marL="285750" indent="-285750">
              <a:buFont typeface="Wingdings" pitchFamily="2" charset="2"/>
              <a:buChar char="l"/>
            </a:pPr>
            <a:endParaRPr lang="zh-CN" altLang="en-US" dirty="0"/>
          </a:p>
        </p:txBody>
      </p:sp>
    </p:spTree>
    <p:extLst>
      <p:ext uri="{BB962C8B-B14F-4D97-AF65-F5344CB8AC3E}">
        <p14:creationId xmlns:p14="http://schemas.microsoft.com/office/powerpoint/2010/main" val="14960145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国债期货利率风险管理</a:t>
            </a:r>
          </a:p>
        </p:txBody>
      </p:sp>
      <p:sp>
        <p:nvSpPr>
          <p:cNvPr id="17411" name="内容占位符 2"/>
          <p:cNvSpPr>
            <a:spLocks noGrp="1"/>
          </p:cNvSpPr>
          <p:nvPr>
            <p:ph idx="1"/>
          </p:nvPr>
        </p:nvSpPr>
        <p:spPr/>
        <p:txBody>
          <a:bodyPr/>
          <a:lstStyle/>
          <a:p>
            <a:r>
              <a:rPr lang="zh-CN" altLang="en-US" dirty="0" smtClean="0">
                <a:ea typeface="宋体" charset="-122"/>
              </a:rPr>
              <a:t>国债期货久期对冲难点</a:t>
            </a:r>
          </a:p>
        </p:txBody>
      </p:sp>
      <p:sp>
        <p:nvSpPr>
          <p:cNvPr id="5" name="TextBox 4"/>
          <p:cNvSpPr txBox="1"/>
          <p:nvPr/>
        </p:nvSpPr>
        <p:spPr>
          <a:xfrm>
            <a:off x="899592" y="2009543"/>
            <a:ext cx="7344816" cy="4247317"/>
          </a:xfrm>
          <a:prstGeom prst="rect">
            <a:avLst/>
          </a:prstGeom>
          <a:noFill/>
        </p:spPr>
        <p:txBody>
          <a:bodyPr wrap="square" rtlCol="0">
            <a:spAutoFit/>
          </a:bodyPr>
          <a:lstStyle/>
          <a:p>
            <a:pPr marL="285750" indent="-285750">
              <a:buFont typeface="Wingdings" pitchFamily="2" charset="2"/>
              <a:buChar char="l"/>
            </a:pPr>
            <a:r>
              <a:rPr lang="zh-CN" altLang="en-US" dirty="0" smtClean="0"/>
              <a:t>久期计算：</a:t>
            </a:r>
            <a:endParaRPr lang="en-US" altLang="zh-CN" dirty="0" smtClean="0"/>
          </a:p>
          <a:p>
            <a:r>
              <a:rPr lang="en-US" altLang="zh-CN" dirty="0"/>
              <a:t> </a:t>
            </a:r>
            <a:r>
              <a:rPr lang="en-US" altLang="zh-CN" dirty="0" smtClean="0"/>
              <a:t>    </a:t>
            </a:r>
            <a:r>
              <a:rPr lang="zh-CN" altLang="en-US" dirty="0" smtClean="0"/>
              <a:t>国债期货合约的标的券为</a:t>
            </a:r>
            <a:r>
              <a:rPr lang="en-US" altLang="zh-CN" dirty="0" smtClean="0"/>
              <a:t>3%</a:t>
            </a:r>
            <a:r>
              <a:rPr lang="zh-CN" altLang="en-US" dirty="0" smtClean="0"/>
              <a:t>收益的虚拟券，其实际可交割债券的期</a:t>
            </a:r>
            <a:endParaRPr lang="en-US" altLang="zh-CN" dirty="0" smtClean="0"/>
          </a:p>
          <a:p>
            <a:r>
              <a:rPr lang="en-US" altLang="zh-CN" dirty="0"/>
              <a:t> </a:t>
            </a:r>
            <a:r>
              <a:rPr lang="en-US" altLang="zh-CN" dirty="0" smtClean="0"/>
              <a:t>    </a:t>
            </a:r>
            <a:r>
              <a:rPr lang="zh-CN" altLang="en-US" dirty="0" smtClean="0"/>
              <a:t>限涵盖</a:t>
            </a:r>
            <a:r>
              <a:rPr lang="en-US" altLang="zh-CN" dirty="0" smtClean="0"/>
              <a:t>4~7</a:t>
            </a:r>
            <a:r>
              <a:rPr lang="zh-CN" altLang="en-US" dirty="0" smtClean="0"/>
              <a:t>年。计算期货久期时，需要选择篮子中合适的可交割券做</a:t>
            </a:r>
            <a:endParaRPr lang="en-US" altLang="zh-CN" dirty="0" smtClean="0"/>
          </a:p>
          <a:p>
            <a:r>
              <a:rPr lang="en-US" altLang="zh-CN" dirty="0"/>
              <a:t> </a:t>
            </a:r>
            <a:r>
              <a:rPr lang="en-US" altLang="zh-CN" dirty="0" smtClean="0"/>
              <a:t>    </a:t>
            </a:r>
            <a:r>
              <a:rPr lang="zh-CN" altLang="en-US" dirty="0" smtClean="0"/>
              <a:t>为标的。下表给出了</a:t>
            </a:r>
            <a:r>
              <a:rPr lang="en-US" altLang="zh-CN" dirty="0" smtClean="0"/>
              <a:t>12</a:t>
            </a:r>
            <a:r>
              <a:rPr lang="zh-CN" altLang="en-US" dirty="0" smtClean="0"/>
              <a:t>年</a:t>
            </a:r>
            <a:r>
              <a:rPr lang="en-US" altLang="zh-CN" dirty="0" smtClean="0"/>
              <a:t>9</a:t>
            </a:r>
            <a:r>
              <a:rPr lang="zh-CN" altLang="en-US" dirty="0" smtClean="0"/>
              <a:t>月合约可交割券列表。注黄色的是</a:t>
            </a:r>
            <a:r>
              <a:rPr lang="en-US" altLang="zh-CN" dirty="0" smtClean="0"/>
              <a:t>2012</a:t>
            </a:r>
            <a:r>
              <a:rPr lang="zh-CN" altLang="en-US" dirty="0" smtClean="0"/>
              <a:t>年</a:t>
            </a:r>
            <a:endParaRPr lang="en-US" altLang="zh-CN" dirty="0" smtClean="0"/>
          </a:p>
          <a:p>
            <a:r>
              <a:rPr lang="en-US" altLang="zh-CN" dirty="0"/>
              <a:t> </a:t>
            </a:r>
            <a:r>
              <a:rPr lang="en-US" altLang="zh-CN" dirty="0" smtClean="0"/>
              <a:t>    7</a:t>
            </a:r>
            <a:r>
              <a:rPr lang="zh-CN" altLang="en-US" dirty="0" smtClean="0"/>
              <a:t>月</a:t>
            </a:r>
            <a:r>
              <a:rPr lang="en-US" altLang="zh-CN" dirty="0" smtClean="0"/>
              <a:t>5</a:t>
            </a:r>
            <a:r>
              <a:rPr lang="zh-CN" altLang="en-US" dirty="0" smtClean="0"/>
              <a:t>日最近一周交易频繁，价格比较有代表性的。</a:t>
            </a:r>
            <a:endParaRPr lang="en-US" altLang="zh-CN" dirty="0" smtClean="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pPr marL="285750" indent="-285750">
              <a:buFont typeface="Wingdings" pitchFamily="2" charset="2"/>
              <a:buChar char="l"/>
            </a:pPr>
            <a:r>
              <a:rPr lang="zh-CN" altLang="en-US" dirty="0" smtClean="0"/>
              <a:t>合约展期：</a:t>
            </a:r>
            <a:endParaRPr lang="en-US" altLang="zh-CN" dirty="0" smtClean="0"/>
          </a:p>
          <a:p>
            <a:r>
              <a:rPr lang="en-US" altLang="zh-CN" dirty="0"/>
              <a:t> </a:t>
            </a:r>
            <a:r>
              <a:rPr lang="en-US" altLang="zh-CN" dirty="0" smtClean="0"/>
              <a:t>    </a:t>
            </a:r>
            <a:r>
              <a:rPr lang="zh-CN" altLang="en-US" dirty="0" smtClean="0"/>
              <a:t>国债期货合约的期限相对于债券存续期较短。当我们需要做较长时</a:t>
            </a:r>
            <a:endParaRPr lang="en-US" altLang="zh-CN" dirty="0" smtClean="0"/>
          </a:p>
          <a:p>
            <a:r>
              <a:rPr lang="en-US" altLang="zh-CN" dirty="0"/>
              <a:t> </a:t>
            </a:r>
            <a:r>
              <a:rPr lang="en-US" altLang="zh-CN" dirty="0" smtClean="0"/>
              <a:t>    </a:t>
            </a:r>
            <a:r>
              <a:rPr lang="zh-CN" altLang="en-US" dirty="0" smtClean="0"/>
              <a:t>间对冲的时候，需要考虑期货合约到期的问题。这时候我们需要考</a:t>
            </a:r>
            <a:endParaRPr lang="en-US" altLang="zh-CN" dirty="0" smtClean="0"/>
          </a:p>
          <a:p>
            <a:r>
              <a:rPr lang="en-US" altLang="zh-CN" dirty="0"/>
              <a:t> </a:t>
            </a:r>
            <a:r>
              <a:rPr lang="en-US" altLang="zh-CN" dirty="0" smtClean="0"/>
              <a:t>    </a:t>
            </a:r>
            <a:r>
              <a:rPr lang="zh-CN" altLang="en-US" dirty="0" smtClean="0"/>
              <a:t>率使用新合约代替旧合约，向前展期。</a:t>
            </a:r>
            <a:endParaRPr lang="zh-CN" altLang="en-US" dirty="0"/>
          </a:p>
        </p:txBody>
      </p:sp>
      <p:pic>
        <p:nvPicPr>
          <p:cNvPr id="471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3728" y="3645024"/>
            <a:ext cx="4608512" cy="12958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83181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p>
        </p:txBody>
      </p:sp>
      <p:sp>
        <p:nvSpPr>
          <p:cNvPr id="17411" name="内容占位符 2"/>
          <p:cNvSpPr>
            <a:spLocks noGrp="1"/>
          </p:cNvSpPr>
          <p:nvPr>
            <p:ph idx="1"/>
          </p:nvPr>
        </p:nvSpPr>
        <p:spPr/>
        <p:txBody>
          <a:bodyPr/>
          <a:lstStyle/>
          <a:p>
            <a:r>
              <a:rPr lang="zh-CN" altLang="en-US" dirty="0" smtClean="0">
                <a:ea typeface="宋体" charset="-122"/>
              </a:rPr>
              <a:t>国债期货久期对冲头寸</a:t>
            </a:r>
          </a:p>
        </p:txBody>
      </p:sp>
      <p:sp>
        <p:nvSpPr>
          <p:cNvPr id="4" name="TextBox 3"/>
          <p:cNvSpPr txBox="1"/>
          <p:nvPr/>
        </p:nvSpPr>
        <p:spPr>
          <a:xfrm>
            <a:off x="971600" y="1988840"/>
            <a:ext cx="6984776" cy="646331"/>
          </a:xfrm>
          <a:prstGeom prst="rect">
            <a:avLst/>
          </a:prstGeom>
          <a:noFill/>
        </p:spPr>
        <p:txBody>
          <a:bodyPr wrap="square" rtlCol="0">
            <a:spAutoFit/>
          </a:bodyPr>
          <a:lstStyle/>
          <a:p>
            <a:pPr marL="285750" indent="-285750">
              <a:buFont typeface="Wingdings" pitchFamily="2" charset="2"/>
              <a:buChar char="l"/>
            </a:pPr>
            <a:r>
              <a:rPr lang="zh-CN" altLang="en-US" dirty="0" smtClean="0"/>
              <a:t>仍然使用基于债券久期匹配时候的市场数据，将备选对冲工具换为</a:t>
            </a:r>
            <a:r>
              <a:rPr lang="en-US" altLang="zh-CN" dirty="0" smtClean="0"/>
              <a:t>12</a:t>
            </a:r>
            <a:r>
              <a:rPr lang="zh-CN" altLang="en-US" dirty="0" smtClean="0"/>
              <a:t>年</a:t>
            </a:r>
            <a:r>
              <a:rPr lang="en-US" altLang="zh-CN" dirty="0" smtClean="0"/>
              <a:t>9</a:t>
            </a:r>
            <a:r>
              <a:rPr lang="zh-CN" altLang="en-US" dirty="0" smtClean="0"/>
              <a:t>月期货合约，如下：</a:t>
            </a:r>
            <a:endParaRPr lang="zh-CN" altLang="en-US" dirty="0"/>
          </a:p>
        </p:txBody>
      </p:sp>
      <p:sp>
        <p:nvSpPr>
          <p:cNvPr id="6" name="TextBox 5"/>
          <p:cNvSpPr txBox="1"/>
          <p:nvPr/>
        </p:nvSpPr>
        <p:spPr>
          <a:xfrm>
            <a:off x="1331640" y="4725144"/>
            <a:ext cx="6696744" cy="646331"/>
          </a:xfrm>
          <a:prstGeom prst="rect">
            <a:avLst/>
          </a:prstGeom>
          <a:noFill/>
        </p:spPr>
        <p:txBody>
          <a:bodyPr wrap="square" rtlCol="0">
            <a:spAutoFit/>
          </a:bodyPr>
          <a:lstStyle/>
          <a:p>
            <a:r>
              <a:rPr lang="zh-CN" altLang="en-US" dirty="0" smtClean="0"/>
              <a:t>国债期货单张合约的面值为一百万，所以在这个案例中，我们需要进入</a:t>
            </a:r>
            <a:r>
              <a:rPr lang="en-US" altLang="zh-CN" dirty="0" smtClean="0"/>
              <a:t>35</a:t>
            </a:r>
            <a:r>
              <a:rPr lang="zh-CN" altLang="en-US" dirty="0" smtClean="0"/>
              <a:t>张</a:t>
            </a:r>
            <a:r>
              <a:rPr lang="zh-CN" altLang="en-US" dirty="0"/>
              <a:t>（四舍五入至最近的整数） </a:t>
            </a:r>
            <a:r>
              <a:rPr lang="en-US" altLang="zh-CN" dirty="0" smtClean="0"/>
              <a:t>12</a:t>
            </a:r>
            <a:r>
              <a:rPr lang="zh-CN" altLang="en-US" dirty="0" smtClean="0"/>
              <a:t>年</a:t>
            </a:r>
            <a:r>
              <a:rPr lang="en-US" altLang="zh-CN" dirty="0" smtClean="0"/>
              <a:t>9</a:t>
            </a:r>
            <a:r>
              <a:rPr lang="zh-CN" altLang="en-US" dirty="0" smtClean="0"/>
              <a:t>月合约空头寸。</a:t>
            </a:r>
            <a:endParaRPr lang="zh-CN" altLang="en-US" dirty="0"/>
          </a:p>
        </p:txBody>
      </p:sp>
      <p:pic>
        <p:nvPicPr>
          <p:cNvPr id="4813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9652" y="2852937"/>
            <a:ext cx="6048672" cy="1349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1307817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smtClean="0">
                <a:ea typeface="宋体" charset="-122"/>
              </a:rPr>
              <a:t>国债期货久期对冲效果</a:t>
            </a:r>
          </a:p>
        </p:txBody>
      </p:sp>
      <p:sp>
        <p:nvSpPr>
          <p:cNvPr id="3" name="TextBox 2"/>
          <p:cNvSpPr txBox="1"/>
          <p:nvPr/>
        </p:nvSpPr>
        <p:spPr>
          <a:xfrm>
            <a:off x="1043608" y="1916832"/>
            <a:ext cx="5976664" cy="923330"/>
          </a:xfrm>
          <a:prstGeom prst="rect">
            <a:avLst/>
          </a:prstGeom>
          <a:noFill/>
        </p:spPr>
        <p:txBody>
          <a:bodyPr wrap="square" rtlCol="0">
            <a:spAutoFit/>
          </a:bodyPr>
          <a:lstStyle/>
          <a:p>
            <a:pPr marL="285750" indent="-285750">
              <a:buFont typeface="Wingdings" pitchFamily="2" charset="2"/>
              <a:buChar char="l"/>
            </a:pPr>
            <a:r>
              <a:rPr lang="zh-CN" altLang="en-US" dirty="0" smtClean="0"/>
              <a:t>同直接使用国债对冲的情形类似，债券组合</a:t>
            </a:r>
            <a:r>
              <a:rPr lang="en-US" altLang="zh-CN" dirty="0" smtClean="0"/>
              <a:t>P/L</a:t>
            </a:r>
            <a:r>
              <a:rPr lang="zh-CN" altLang="en-US" dirty="0" smtClean="0"/>
              <a:t>的</a:t>
            </a:r>
            <a:r>
              <a:rPr lang="en-US" altLang="zh-CN" dirty="0" smtClean="0"/>
              <a:t>RMS</a:t>
            </a:r>
            <a:r>
              <a:rPr lang="zh-CN" altLang="en-US" dirty="0" smtClean="0"/>
              <a:t>相对于未对冲前有显著下降，同时其标准差也有所下降，但是变化不明显。</a:t>
            </a:r>
            <a:endParaRPr lang="zh-CN" altLang="en-US" dirty="0"/>
          </a:p>
        </p:txBody>
      </p:sp>
      <p:pic>
        <p:nvPicPr>
          <p:cNvPr id="5120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5696" y="3429000"/>
            <a:ext cx="4824535" cy="1144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48715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smtClean="0">
                <a:ea typeface="宋体" charset="-122"/>
              </a:rPr>
              <a:t>国债期货久期对冲效果</a:t>
            </a:r>
          </a:p>
        </p:txBody>
      </p:sp>
      <p:sp>
        <p:nvSpPr>
          <p:cNvPr id="3" name="TextBox 2"/>
          <p:cNvSpPr txBox="1"/>
          <p:nvPr/>
        </p:nvSpPr>
        <p:spPr>
          <a:xfrm>
            <a:off x="971600" y="1916832"/>
            <a:ext cx="5976664" cy="923330"/>
          </a:xfrm>
          <a:prstGeom prst="rect">
            <a:avLst/>
          </a:prstGeom>
          <a:noFill/>
        </p:spPr>
        <p:txBody>
          <a:bodyPr wrap="square" rtlCol="0">
            <a:spAutoFit/>
          </a:bodyPr>
          <a:lstStyle/>
          <a:p>
            <a:pPr marL="285750" indent="-285750">
              <a:buFont typeface="Wingdings" pitchFamily="2" charset="2"/>
              <a:buChar char="l"/>
            </a:pPr>
            <a:r>
              <a:rPr lang="zh-CN" altLang="en-US" dirty="0" smtClean="0"/>
              <a:t>下图展示了，使用不同的空头</a:t>
            </a:r>
            <a:r>
              <a:rPr lang="en-US" altLang="zh-CN" dirty="0" smtClean="0"/>
              <a:t>9</a:t>
            </a:r>
            <a:r>
              <a:rPr lang="zh-CN" altLang="en-US" dirty="0" smtClean="0"/>
              <a:t>月合约，</a:t>
            </a:r>
            <a:r>
              <a:rPr lang="en-US" altLang="zh-CN" dirty="0" smtClean="0"/>
              <a:t>P/L</a:t>
            </a:r>
            <a:r>
              <a:rPr lang="zh-CN" altLang="en-US" dirty="0" smtClean="0"/>
              <a:t>的不同表现。</a:t>
            </a:r>
            <a:endParaRPr lang="en-US" altLang="zh-CN" dirty="0" smtClean="0"/>
          </a:p>
          <a:p>
            <a:r>
              <a:rPr lang="en-US" altLang="zh-CN" dirty="0"/>
              <a:t> </a:t>
            </a:r>
            <a:r>
              <a:rPr lang="en-US" altLang="zh-CN" dirty="0" smtClean="0"/>
              <a:t>    </a:t>
            </a:r>
            <a:r>
              <a:rPr lang="zh-CN" altLang="en-US" dirty="0" smtClean="0"/>
              <a:t>可以看到，上例中采用的对冲头寸对</a:t>
            </a:r>
            <a:r>
              <a:rPr lang="en-US" altLang="zh-CN" dirty="0" smtClean="0"/>
              <a:t>RMS</a:t>
            </a:r>
            <a:r>
              <a:rPr lang="zh-CN" altLang="en-US" dirty="0" smtClean="0"/>
              <a:t>和标准差进</a:t>
            </a:r>
            <a:endParaRPr lang="en-US" altLang="zh-CN" dirty="0" smtClean="0"/>
          </a:p>
          <a:p>
            <a:r>
              <a:rPr lang="en-US" altLang="zh-CN" dirty="0"/>
              <a:t> </a:t>
            </a:r>
            <a:r>
              <a:rPr lang="en-US" altLang="zh-CN" dirty="0" smtClean="0"/>
              <a:t>    </a:t>
            </a:r>
            <a:r>
              <a:rPr lang="zh-CN" altLang="en-US" dirty="0" smtClean="0"/>
              <a:t>行了一定的权衡。</a:t>
            </a:r>
            <a:endParaRPr lang="zh-CN" altLang="en-US" dirty="0"/>
          </a:p>
        </p:txBody>
      </p:sp>
      <p:pic>
        <p:nvPicPr>
          <p:cNvPr id="522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680" y="2984178"/>
            <a:ext cx="5256584" cy="3384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593369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2874569"/>
              </a:xfrm>
              <a:prstGeom prst="rect">
                <a:avLst/>
              </a:prstGeom>
              <a:noFill/>
            </p:spPr>
            <p:txBody>
              <a:bodyPr wrap="square" rtlCol="0">
                <a:spAutoFit/>
              </a:bodyPr>
              <a:lstStyle/>
              <a:p>
                <a:pPr marL="285750" indent="-285750">
                  <a:buFont typeface="Wingdings" pitchFamily="2" charset="2"/>
                  <a:buChar char="l"/>
                </a:pPr>
                <a:r>
                  <a:rPr lang="zh-CN" altLang="en-US" dirty="0" smtClean="0"/>
                  <a:t>久期是债券平均有效期的一个测度，它被定义为到每一债券距离到期的时间的加权平均值，其权重与支付的现值成比例。它是债券现值对于到期收益率敏感度的度量。其关系式可以有如下表示：</a:t>
                </a:r>
                <a:endParaRPr lang="en-US" altLang="zh-CN" dirty="0" smtClean="0"/>
              </a:p>
              <a:p>
                <a:pPr marL="285750" indent="-285750">
                  <a:buFont typeface="Wingdings" pitchFamily="2" charset="2"/>
                  <a:buChar char="l"/>
                </a:pPr>
                <a:endParaRPr lang="en-US" altLang="zh-CN" dirty="0"/>
              </a:p>
              <a:p>
                <a:pPr algn="ctr"/>
                <a:r>
                  <a:rPr lang="en-US" altLang="zh-CN" dirty="0"/>
                  <a:t> </a:t>
                </a:r>
                <a:r>
                  <a:rPr lang="en-US" altLang="zh-CN" dirty="0" smtClean="0"/>
                  <a:t>    </a:t>
                </a:r>
                <a14:m>
                  <m:oMath xmlns:m="http://schemas.openxmlformats.org/officeDocument/2006/math">
                    <m:f>
                      <m:fPr>
                        <m:ctrlPr>
                          <a:rPr lang="en-US" altLang="zh-CN" sz="2000" i="1" smtClean="0">
                            <a:latin typeface="Cambria Math"/>
                          </a:rPr>
                        </m:ctrlPr>
                      </m:fPr>
                      <m:num>
                        <m:r>
                          <a:rPr lang="en-US" altLang="zh-CN" sz="2000" i="1" smtClean="0">
                            <a:latin typeface="Cambria Math"/>
                            <a:ea typeface="Cambria Math"/>
                          </a:rPr>
                          <m:t>∆</m:t>
                        </m:r>
                        <m:r>
                          <a:rPr lang="en-US" altLang="zh-CN" sz="2000" b="0" i="1" smtClean="0">
                            <a:latin typeface="Cambria Math"/>
                            <a:ea typeface="Cambria Math"/>
                          </a:rPr>
                          <m:t>𝑃</m:t>
                        </m:r>
                      </m:num>
                      <m:den>
                        <m:r>
                          <a:rPr lang="en-US" altLang="zh-CN" sz="2000" b="0" i="1" smtClean="0">
                            <a:latin typeface="Cambria Math"/>
                          </a:rPr>
                          <m:t>𝑃</m:t>
                        </m:r>
                      </m:den>
                    </m:f>
                    <m:r>
                      <a:rPr lang="en-US" altLang="zh-CN" sz="2000" b="0" i="1" smtClean="0">
                        <a:latin typeface="Cambria Math"/>
                        <a:ea typeface="Cambria Math"/>
                      </a:rPr>
                      <m:t>≈</m:t>
                    </m:r>
                    <m:r>
                      <a:rPr lang="en-US" altLang="zh-CN" sz="2000" b="0" i="1" smtClean="0">
                        <a:latin typeface="Cambria Math"/>
                      </a:rPr>
                      <m:t>−</m:t>
                    </m:r>
                    <m:r>
                      <a:rPr lang="en-US" altLang="zh-CN" sz="2000" b="0" i="1" smtClean="0">
                        <a:latin typeface="Cambria Math"/>
                      </a:rPr>
                      <m:t>𝐷</m:t>
                    </m:r>
                    <m:r>
                      <a:rPr lang="en-US" altLang="zh-CN" sz="2000" b="0" i="1" smtClean="0">
                        <a:latin typeface="Cambria Math"/>
                        <a:ea typeface="Cambria Math"/>
                      </a:rPr>
                      <m:t>∆</m:t>
                    </m:r>
                    <m:r>
                      <a:rPr lang="en-US" altLang="zh-CN" sz="2000" b="0" i="1" smtClean="0">
                        <a:latin typeface="Cambria Math"/>
                        <a:ea typeface="Cambria Math"/>
                      </a:rPr>
                      <m:t>𝑦</m:t>
                    </m:r>
                    <m:r>
                      <a:rPr lang="en-US" altLang="zh-CN" sz="2000" b="0" i="1" smtClean="0">
                        <a:latin typeface="Cambria Math"/>
                        <a:ea typeface="Cambria Math"/>
                      </a:rPr>
                      <m:t>       ,</m:t>
                    </m:r>
                  </m:oMath>
                </a14:m>
                <a:endParaRPr lang="en-US" altLang="zh-CN" sz="2000" b="0" dirty="0" smtClean="0">
                  <a:ea typeface="Cambria Math"/>
                </a:endParaRPr>
              </a:p>
              <a:p>
                <a:pPr algn="ctr"/>
                <a:endParaRPr lang="en-US" altLang="zh-CN" sz="2000" b="0" dirty="0" smtClean="0">
                  <a:ea typeface="Cambria Math"/>
                </a:endParaRPr>
              </a:p>
              <a:p>
                <a:r>
                  <a:rPr lang="en-US" altLang="zh-CN" sz="2000" dirty="0"/>
                  <a:t> </a:t>
                </a:r>
                <a:r>
                  <a:rPr lang="en-US" altLang="zh-CN" sz="2000" dirty="0" smtClean="0"/>
                  <a:t>   </a:t>
                </a:r>
                <a:r>
                  <a:rPr lang="zh-CN" altLang="en-US" sz="2000" dirty="0" smtClean="0"/>
                  <a:t>其中</a:t>
                </a:r>
                <a14:m>
                  <m:oMath xmlns:m="http://schemas.openxmlformats.org/officeDocument/2006/math">
                    <m:r>
                      <a:rPr lang="en-US" altLang="zh-CN" sz="2000" b="0" i="1" smtClean="0">
                        <a:latin typeface="Cambria Math"/>
                      </a:rPr>
                      <m:t>𝑃</m:t>
                    </m:r>
                  </m:oMath>
                </a14:m>
                <a:r>
                  <a:rPr lang="zh-CN" altLang="en-US" sz="2000" dirty="0" smtClean="0"/>
                  <a:t>为债权的现值，</a:t>
                </a:r>
                <a14:m>
                  <m:oMath xmlns:m="http://schemas.openxmlformats.org/officeDocument/2006/math">
                    <m:r>
                      <m:rPr>
                        <m:sty m:val="p"/>
                      </m:rPr>
                      <a:rPr lang="en-US" altLang="zh-CN" sz="2000" dirty="0">
                        <a:latin typeface="Cambria Math"/>
                      </a:rPr>
                      <m:t>y</m:t>
                    </m:r>
                  </m:oMath>
                </a14:m>
                <a:r>
                  <a:rPr lang="zh-CN" altLang="en-US" sz="2000" dirty="0" smtClean="0"/>
                  <a:t>为其到期收益率，</a:t>
                </a:r>
                <a14:m>
                  <m:oMath xmlns:m="http://schemas.openxmlformats.org/officeDocument/2006/math">
                    <m:r>
                      <a:rPr lang="zh-CN" altLang="en-US" sz="2000" i="1" smtClean="0">
                        <a:latin typeface="Cambria Math"/>
                      </a:rPr>
                      <m:t>∆</m:t>
                    </m:r>
                  </m:oMath>
                </a14:m>
                <a:r>
                  <a:rPr lang="zh-CN" altLang="en-US" sz="2000" dirty="0" smtClean="0"/>
                  <a:t>表示差值。这个</a:t>
                </a:r>
                <a:endParaRPr lang="en-US" altLang="zh-CN" sz="2000" dirty="0" smtClean="0"/>
              </a:p>
              <a:p>
                <a:r>
                  <a:rPr lang="en-US" altLang="zh-CN" sz="2000" dirty="0"/>
                  <a:t> </a:t>
                </a:r>
                <a:r>
                  <a:rPr lang="en-US" altLang="zh-CN" sz="2000" dirty="0" smtClean="0"/>
                  <a:t>   </a:t>
                </a:r>
                <a:r>
                  <a:rPr lang="zh-CN" altLang="en-US" sz="2000" dirty="0" smtClean="0"/>
                  <a:t>公式直观的意义：债券现值的波动率与其到期收益率的变化</a:t>
                </a:r>
                <a:endParaRPr lang="en-US" altLang="zh-CN" sz="2000" dirty="0" smtClean="0"/>
              </a:p>
              <a:p>
                <a:r>
                  <a:rPr lang="en-US" altLang="zh-CN" sz="2000" dirty="0"/>
                  <a:t> </a:t>
                </a:r>
                <a:r>
                  <a:rPr lang="en-US" altLang="zh-CN" sz="2000" dirty="0" smtClean="0"/>
                  <a:t>   </a:t>
                </a:r>
                <a:r>
                  <a:rPr lang="zh-CN" altLang="en-US" sz="2000" dirty="0" smtClean="0"/>
                  <a:t>成正比。  </a:t>
                </a:r>
                <a:endParaRPr lang="en-US" altLang="zh-CN" sz="2000" dirty="0" smtClean="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2874569"/>
              </a:xfrm>
              <a:prstGeom prst="rect">
                <a:avLst/>
              </a:prstGeom>
              <a:blipFill rotWithShape="1">
                <a:blip r:embed="rId3"/>
                <a:stretch>
                  <a:fillRect l="-508" t="-1059" b="-2331"/>
                </a:stretch>
              </a:blipFill>
            </p:spPr>
            <p:txBody>
              <a:bodyPr/>
              <a:lstStyle/>
              <a:p>
                <a:r>
                  <a:rPr lang="zh-CN" altLang="en-US">
                    <a:noFill/>
                  </a:rPr>
                  <a:t> </a:t>
                </a:r>
              </a:p>
            </p:txBody>
          </p:sp>
        </mc:Fallback>
      </mc:AlternateContent>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国债期货久期对冲案例</a:t>
            </a:r>
            <a:endParaRPr lang="zh-CN" altLang="en-US" dirty="0" smtClean="0">
              <a:ea typeface="宋体" charset="-122"/>
            </a:endParaRPr>
          </a:p>
        </p:txBody>
      </p:sp>
      <p:sp>
        <p:nvSpPr>
          <p:cNvPr id="17411" name="内容占位符 2"/>
          <p:cNvSpPr>
            <a:spLocks noGrp="1"/>
          </p:cNvSpPr>
          <p:nvPr>
            <p:ph idx="1"/>
          </p:nvPr>
        </p:nvSpPr>
        <p:spPr/>
        <p:txBody>
          <a:bodyPr/>
          <a:lstStyle/>
          <a:p>
            <a:r>
              <a:rPr lang="zh-CN" altLang="en-US" dirty="0">
                <a:ea typeface="宋体" charset="-122"/>
              </a:rPr>
              <a:t>无对冲与有对冲资产组合</a:t>
            </a:r>
            <a:r>
              <a:rPr lang="en-US" altLang="zh-CN" dirty="0">
                <a:ea typeface="宋体" charset="-122"/>
              </a:rPr>
              <a:t>P/L</a:t>
            </a:r>
            <a:r>
              <a:rPr lang="zh-CN" altLang="en-US" dirty="0">
                <a:ea typeface="宋体" charset="-122"/>
              </a:rPr>
              <a:t>走势</a:t>
            </a:r>
          </a:p>
        </p:txBody>
      </p:sp>
      <p:pic>
        <p:nvPicPr>
          <p:cNvPr id="532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59632" y="2276872"/>
            <a:ext cx="5760640" cy="3459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98636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久期效应</a:t>
            </a:r>
          </a:p>
        </p:txBody>
      </p:sp>
      <p:sp>
        <p:nvSpPr>
          <p:cNvPr id="3" name="TextBox 2"/>
          <p:cNvSpPr txBox="1"/>
          <p:nvPr/>
        </p:nvSpPr>
        <p:spPr>
          <a:xfrm>
            <a:off x="1115616" y="1916832"/>
            <a:ext cx="6192688" cy="923330"/>
          </a:xfrm>
          <a:prstGeom prst="rect">
            <a:avLst/>
          </a:prstGeom>
          <a:noFill/>
        </p:spPr>
        <p:txBody>
          <a:bodyPr wrap="square" rtlCol="0">
            <a:spAutoFit/>
          </a:bodyPr>
          <a:lstStyle/>
          <a:p>
            <a:r>
              <a:rPr lang="zh-CN" altLang="en-US" dirty="0" smtClean="0"/>
              <a:t>使用</a:t>
            </a:r>
            <a:r>
              <a:rPr lang="en-US" altLang="zh-CN" dirty="0" smtClean="0"/>
              <a:t>2012</a:t>
            </a:r>
            <a:r>
              <a:rPr lang="zh-CN" altLang="en-US" dirty="0" smtClean="0"/>
              <a:t>年</a:t>
            </a:r>
            <a:r>
              <a:rPr lang="en-US" altLang="zh-CN" dirty="0" smtClean="0"/>
              <a:t>7</a:t>
            </a:r>
            <a:r>
              <a:rPr lang="zh-CN" altLang="en-US" dirty="0" smtClean="0"/>
              <a:t>月</a:t>
            </a:r>
            <a:r>
              <a:rPr lang="en-US" altLang="zh-CN" dirty="0" smtClean="0"/>
              <a:t>5</a:t>
            </a:r>
            <a:r>
              <a:rPr lang="zh-CN" altLang="en-US" dirty="0" smtClean="0"/>
              <a:t>日的市场数据，我们使用两支银行间市场当天有交易，并且市价接近的债券为例。他们两者的主要差别在于久期不同。</a:t>
            </a:r>
            <a:endParaRPr lang="zh-CN" altLang="en-US" dirty="0"/>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3356992"/>
            <a:ext cx="5177287" cy="11006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237432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久期效应</a:t>
            </a:r>
          </a:p>
        </p:txBody>
      </p:sp>
      <p:pic>
        <p:nvPicPr>
          <p:cNvPr id="471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1988840"/>
            <a:ext cx="5116678" cy="374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71261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a:t>
            </a:r>
          </a:p>
        </p:txBody>
      </p:sp>
      <mc:AlternateContent xmlns:mc="http://schemas.openxmlformats.org/markup-compatibility/2006">
        <mc:Choice xmlns:a14="http://schemas.microsoft.com/office/drawing/2010/main" Requires="a14">
          <p:sp>
            <p:nvSpPr>
              <p:cNvPr id="2" name="TextBox 1"/>
              <p:cNvSpPr txBox="1"/>
              <p:nvPr/>
            </p:nvSpPr>
            <p:spPr>
              <a:xfrm>
                <a:off x="1043608" y="1916832"/>
                <a:ext cx="7200800" cy="3670813"/>
              </a:xfrm>
              <a:prstGeom prst="rect">
                <a:avLst/>
              </a:prstGeom>
              <a:noFill/>
            </p:spPr>
            <p:txBody>
              <a:bodyPr wrap="square" rtlCol="0">
                <a:spAutoFit/>
              </a:bodyPr>
              <a:lstStyle/>
              <a:p>
                <a:pPr marL="285750" indent="-285750">
                  <a:buFont typeface="Wingdings" pitchFamily="2" charset="2"/>
                  <a:buChar char="l"/>
                </a:pPr>
                <a:r>
                  <a:rPr lang="zh-CN" altLang="en-US" sz="2000" dirty="0" smtClean="0"/>
                  <a:t>债券资产组合平均久期</a:t>
                </a:r>
                <a:endParaRPr lang="en-US" altLang="zh-CN" sz="2000" dirty="0" smtClean="0"/>
              </a:p>
              <a:p>
                <a:pPr marL="285750" indent="-285750">
                  <a:buFont typeface="Wingdings" pitchFamily="2" charset="2"/>
                  <a:buChar char="l"/>
                </a:pPr>
                <a:endParaRPr lang="en-US" altLang="zh-CN" sz="2000" dirty="0" smtClean="0"/>
              </a:p>
              <a:p>
                <a:pPr algn="ctr"/>
                <a:r>
                  <a:rPr lang="en-US" altLang="zh-CN" sz="2000" dirty="0"/>
                  <a:t> </a:t>
                </a:r>
                <a:r>
                  <a:rPr lang="en-US" altLang="zh-CN" sz="2000" dirty="0" smtClean="0"/>
                  <a:t>    </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资产组合</m:t>
                        </m:r>
                      </m:sub>
                    </m:sSub>
                    <m:r>
                      <a:rPr lang="en-US" altLang="zh-CN" sz="2000" b="0" i="1" smtClean="0">
                        <a:latin typeface="Cambria Math"/>
                      </a:rPr>
                      <m:t>=</m:t>
                    </m:r>
                    <m:nary>
                      <m:naryPr>
                        <m:chr m:val="∑"/>
                        <m:subHide m:val="on"/>
                        <m:supHide m:val="on"/>
                        <m:ctrlPr>
                          <a:rPr lang="en-US" altLang="zh-CN" sz="2000" b="0" i="1" smtClean="0">
                            <a:latin typeface="Cambria Math"/>
                          </a:rPr>
                        </m:ctrlPr>
                      </m:naryPr>
                      <m:sub/>
                      <m:sup/>
                      <m:e>
                        <m:f>
                          <m:fPr>
                            <m:ctrlPr>
                              <a:rPr lang="en-US" altLang="zh-CN" sz="2000" b="0" i="1" smtClean="0">
                                <a:latin typeface="Cambria Math"/>
                              </a:rPr>
                            </m:ctrlPr>
                          </m:fPr>
                          <m:num>
                            <m:r>
                              <a:rPr lang="en-US" altLang="zh-CN" sz="2000" b="0" i="1" smtClean="0">
                                <a:latin typeface="Cambria Math"/>
                              </a:rPr>
                              <m:t>𝑃</m:t>
                            </m:r>
                            <m:sSub>
                              <m:sSubPr>
                                <m:ctrlPr>
                                  <a:rPr lang="en-US" altLang="zh-CN" sz="2000" b="0" i="1" smtClean="0">
                                    <a:latin typeface="Cambria Math"/>
                                  </a:rPr>
                                </m:ctrlPr>
                              </m:sSubPr>
                              <m:e>
                                <m:r>
                                  <a:rPr lang="en-US" altLang="zh-CN" sz="2000" b="0" i="1" smtClean="0">
                                    <a:latin typeface="Cambria Math"/>
                                  </a:rPr>
                                  <m:t>𝑃</m:t>
                                </m:r>
                              </m:e>
                              <m:sub>
                                <m:r>
                                  <a:rPr lang="en-US" altLang="zh-CN" sz="2000" b="0" i="1" smtClean="0">
                                    <a:latin typeface="Cambria Math"/>
                                  </a:rPr>
                                  <m:t>𝑖</m:t>
                                </m:r>
                              </m:sub>
                            </m:sSub>
                          </m:num>
                          <m:den>
                            <m:sSub>
                              <m:sSubPr>
                                <m:ctrlPr>
                                  <a:rPr lang="en-US" altLang="zh-CN" sz="2000" b="0" i="1" smtClean="0">
                                    <a:latin typeface="Cambria Math"/>
                                  </a:rPr>
                                </m:ctrlPr>
                              </m:sSubPr>
                              <m:e>
                                <m:r>
                                  <a:rPr lang="en-US" altLang="zh-CN" sz="2000" b="0" i="1" smtClean="0">
                                    <a:latin typeface="Cambria Math"/>
                                  </a:rPr>
                                  <m:t>𝑃</m:t>
                                </m:r>
                              </m:e>
                              <m:sub>
                                <m:r>
                                  <a:rPr lang="zh-CN" altLang="en-US" sz="2000" i="1">
                                    <a:latin typeface="Cambria Math"/>
                                  </a:rPr>
                                  <m:t>资产组合</m:t>
                                </m:r>
                              </m:sub>
                            </m:sSub>
                          </m:den>
                        </m:f>
                        <m:r>
                          <a:rPr lang="en-US" altLang="zh-CN" sz="2000" b="0" i="1" smtClean="0">
                            <a:latin typeface="Cambria Math"/>
                            <a:ea typeface="Cambria Math"/>
                          </a:rPr>
                          <m:t>∙</m:t>
                        </m:r>
                        <m:sSub>
                          <m:sSubPr>
                            <m:ctrlPr>
                              <a:rPr lang="en-US" altLang="zh-CN" sz="2000" b="0" i="1" smtClean="0">
                                <a:latin typeface="Cambria Math"/>
                              </a:rPr>
                            </m:ctrlPr>
                          </m:sSubPr>
                          <m:e>
                            <m:r>
                              <a:rPr lang="en-US" altLang="zh-CN" sz="2000" b="0" i="1" smtClean="0">
                                <a:latin typeface="Cambria Math"/>
                              </a:rPr>
                              <m:t>𝐷</m:t>
                            </m:r>
                          </m:e>
                          <m:sub>
                            <m:r>
                              <a:rPr lang="en-US" altLang="zh-CN" sz="2000" b="0" i="1" smtClean="0">
                                <a:latin typeface="Cambria Math"/>
                              </a:rPr>
                              <m:t>𝑖</m:t>
                            </m:r>
                          </m:sub>
                        </m:sSub>
                        <m:r>
                          <a:rPr lang="en-US" altLang="zh-CN" sz="2000" b="0" i="1" smtClean="0">
                            <a:latin typeface="Cambria Math"/>
                          </a:rPr>
                          <m:t>, </m:t>
                        </m:r>
                      </m:e>
                    </m:nary>
                  </m:oMath>
                </a14:m>
                <a:endParaRPr lang="en-US" altLang="zh-CN" sz="2000" dirty="0" smtClean="0"/>
              </a:p>
              <a:p>
                <a:pPr algn="ctr"/>
                <a:endParaRPr lang="en-US" altLang="zh-CN" sz="2000" dirty="0" smtClean="0"/>
              </a:p>
              <a:p>
                <a:pPr/>
                <a14:m>
                  <m:oMathPara xmlns:m="http://schemas.openxmlformats.org/officeDocument/2006/math">
                    <m:oMathParaPr>
                      <m:jc m:val="left"/>
                    </m:oMathParaPr>
                    <m:oMath xmlns:m="http://schemas.openxmlformats.org/officeDocument/2006/math">
                      <m:r>
                        <a:rPr lang="en-US" altLang="zh-CN" sz="2000" b="0" i="1" smtClean="0">
                          <a:latin typeface="Cambria Math"/>
                        </a:rPr>
                        <m:t>      </m:t>
                      </m:r>
                      <m:r>
                        <a:rPr lang="zh-CN" altLang="en-US" sz="2000" i="1" smtClean="0">
                          <a:latin typeface="Cambria Math"/>
                        </a:rPr>
                        <m:t>其中</m:t>
                      </m:r>
                      <m:sSub>
                        <m:sSubPr>
                          <m:ctrlPr>
                            <a:rPr lang="en-US" altLang="zh-CN" sz="2000" i="1" smtClean="0">
                              <a:latin typeface="Cambria Math"/>
                            </a:rPr>
                          </m:ctrlPr>
                        </m:sSubPr>
                        <m:e>
                          <m:r>
                            <a:rPr lang="en-US" altLang="zh-CN" sz="2000" b="0" i="1" smtClean="0">
                              <a:latin typeface="Cambria Math"/>
                            </a:rPr>
                            <m:t>𝑃</m:t>
                          </m:r>
                        </m:e>
                        <m:sub>
                          <m:r>
                            <a:rPr lang="en-US" altLang="zh-CN" sz="2000" b="0" i="1" smtClean="0">
                              <a:latin typeface="Cambria Math"/>
                            </a:rPr>
                            <m:t>𝑖</m:t>
                          </m:r>
                        </m:sub>
                      </m:sSub>
                      <m:r>
                        <a:rPr lang="zh-CN" altLang="en-US" sz="2000" b="0" i="1" smtClean="0">
                          <a:latin typeface="Cambria Math"/>
                        </a:rPr>
                        <m:t>为</m:t>
                      </m:r>
                      <m:r>
                        <a:rPr lang="zh-CN" altLang="en-US" sz="2000" i="1">
                          <a:latin typeface="Cambria Math"/>
                        </a:rPr>
                        <m:t>债券</m:t>
                      </m:r>
                      <m:r>
                        <a:rPr lang="en-US" altLang="zh-CN" sz="2000" b="0" i="1" smtClean="0">
                          <a:latin typeface="Cambria Math"/>
                        </a:rPr>
                        <m:t>𝑖</m:t>
                      </m:r>
                      <m:r>
                        <a:rPr lang="zh-CN" altLang="en-US" sz="2000" i="1">
                          <a:latin typeface="Cambria Math"/>
                        </a:rPr>
                        <m:t>现值，</m:t>
                      </m:r>
                      <m:sSub>
                        <m:sSubPr>
                          <m:ctrlPr>
                            <a:rPr lang="en-US" altLang="zh-CN" sz="2000" i="1" smtClean="0">
                              <a:latin typeface="Cambria Math"/>
                            </a:rPr>
                          </m:ctrlPr>
                        </m:sSubPr>
                        <m:e>
                          <m:r>
                            <a:rPr lang="en-US" altLang="zh-CN" sz="2000" b="0" i="1" smtClean="0">
                              <a:latin typeface="Cambria Math"/>
                            </a:rPr>
                            <m:t>𝑃</m:t>
                          </m:r>
                        </m:e>
                        <m:sub>
                          <m:r>
                            <a:rPr lang="zh-CN" altLang="en-US" sz="2000" i="1">
                              <a:latin typeface="Cambria Math"/>
                            </a:rPr>
                            <m:t>资产组合</m:t>
                          </m:r>
                        </m:sub>
                      </m:sSub>
                      <m:r>
                        <a:rPr lang="zh-CN" altLang="en-US" sz="2000" i="1">
                          <a:latin typeface="Cambria Math"/>
                        </a:rPr>
                        <m:t>为债券资产组合现值。</m:t>
                      </m:r>
                    </m:oMath>
                  </m:oMathPara>
                </a14:m>
                <a:endParaRPr lang="en-US" altLang="zh-CN" sz="2000" i="1" dirty="0" smtClean="0">
                  <a:latin typeface="Cambria Math"/>
                </a:endParaRPr>
              </a:p>
              <a:p>
                <a:r>
                  <a:rPr lang="en-US" altLang="zh-CN" sz="2000" dirty="0" smtClean="0"/>
                  <a:t>     </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en-US" altLang="zh-CN" sz="2000" b="0" i="1" smtClean="0">
                            <a:latin typeface="Cambria Math"/>
                          </a:rPr>
                          <m:t>𝑖</m:t>
                        </m:r>
                      </m:sub>
                    </m:sSub>
                    <m:r>
                      <a:rPr lang="zh-CN" altLang="en-US" sz="2000" i="1">
                        <a:latin typeface="Cambria Math"/>
                      </a:rPr>
                      <m:t>为债券</m:t>
                    </m:r>
                    <m:r>
                      <a:rPr lang="en-US" altLang="zh-CN" sz="2000" b="0" i="1" smtClean="0">
                        <a:latin typeface="Cambria Math"/>
                      </a:rPr>
                      <m:t>𝑖</m:t>
                    </m:r>
                    <m:r>
                      <a:rPr lang="zh-CN" altLang="en-US" sz="2000" i="1">
                        <a:latin typeface="Cambria Math"/>
                      </a:rPr>
                      <m:t>久期。</m:t>
                    </m:r>
                  </m:oMath>
                </a14:m>
                <a:endParaRPr lang="en-US" altLang="zh-CN" sz="2000" dirty="0" smtClean="0"/>
              </a:p>
              <a:p>
                <a:r>
                  <a:rPr lang="en-US" altLang="zh-CN" sz="2000" dirty="0"/>
                  <a:t> </a:t>
                </a:r>
                <a:r>
                  <a:rPr lang="en-US" altLang="zh-CN" sz="2000" dirty="0" smtClean="0"/>
                  <a:t>    </a:t>
                </a:r>
                <a:endParaRPr lang="en-US" altLang="zh-CN" sz="2000" dirty="0"/>
              </a:p>
              <a:p>
                <a:pPr marL="285750" indent="-285750">
                  <a:buFont typeface="Wingdings" pitchFamily="2" charset="2"/>
                  <a:buChar char="l"/>
                </a:pPr>
                <a:r>
                  <a:rPr lang="zh-CN" altLang="en-US" sz="2000" dirty="0" smtClean="0"/>
                  <a:t>对冲工具：</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对冲</m:t>
                        </m:r>
                      </m:sub>
                    </m:sSub>
                    <m:r>
                      <a:rPr lang="zh-CN" altLang="en-US" sz="2000" b="0" i="1" smtClean="0">
                        <a:latin typeface="Cambria Math"/>
                      </a:rPr>
                      <m:t>，</m:t>
                    </m:r>
                    <m:sSub>
                      <m:sSubPr>
                        <m:ctrlPr>
                          <a:rPr lang="en-US" altLang="zh-CN" sz="2000" b="0" i="1" smtClean="0">
                            <a:latin typeface="Cambria Math"/>
                          </a:rPr>
                        </m:ctrlPr>
                      </m:sSubPr>
                      <m:e>
                        <m:r>
                          <a:rPr lang="en-US" altLang="zh-CN" sz="2000" b="0" i="1" smtClean="0">
                            <a:latin typeface="Cambria Math"/>
                          </a:rPr>
                          <m:t>𝑃</m:t>
                        </m:r>
                      </m:e>
                      <m:sub>
                        <m:r>
                          <a:rPr lang="zh-CN" altLang="en-US" sz="2000" i="1">
                            <a:latin typeface="Cambria Math"/>
                          </a:rPr>
                          <m:t>对冲</m:t>
                        </m:r>
                      </m:sub>
                    </m:sSub>
                  </m:oMath>
                </a14:m>
                <a:r>
                  <a:rPr lang="zh-CN" altLang="en-US" sz="2000" dirty="0" smtClean="0"/>
                  <a:t>；</a:t>
                </a:r>
                <a:endParaRPr lang="en-US" altLang="zh-CN" sz="2000" dirty="0" smtClean="0"/>
              </a:p>
              <a:p>
                <a:endParaRPr lang="en-US" altLang="zh-CN" dirty="0" smtClean="0"/>
              </a:p>
              <a:p>
                <a:pPr marL="285750" indent="-285750">
                  <a:buFont typeface="Wingdings" pitchFamily="2" charset="2"/>
                  <a:buChar char="l"/>
                </a:pPr>
                <a:r>
                  <a:rPr lang="zh-CN" altLang="en-US" sz="2000" dirty="0" smtClean="0"/>
                  <a:t>目标久期：</a:t>
                </a:r>
                <a14:m>
                  <m:oMath xmlns:m="http://schemas.openxmlformats.org/officeDocument/2006/math">
                    <m:sSub>
                      <m:sSubPr>
                        <m:ctrlPr>
                          <a:rPr lang="en-US" altLang="zh-CN" sz="2000" i="1" smtClean="0">
                            <a:latin typeface="Cambria Math"/>
                          </a:rPr>
                        </m:ctrlPr>
                      </m:sSubPr>
                      <m:e>
                        <m:r>
                          <a:rPr lang="en-US" altLang="zh-CN" sz="2000" b="0" i="1" smtClean="0">
                            <a:latin typeface="Cambria Math"/>
                          </a:rPr>
                          <m:t>𝐷</m:t>
                        </m:r>
                      </m:e>
                      <m:sub>
                        <m:r>
                          <a:rPr lang="zh-CN" altLang="en-US" sz="2000" i="1">
                            <a:latin typeface="Cambria Math"/>
                          </a:rPr>
                          <m:t>目标</m:t>
                        </m:r>
                      </m:sub>
                    </m:sSub>
                  </m:oMath>
                </a14:m>
                <a:r>
                  <a:rPr lang="zh-CN" altLang="en-US" sz="2000" dirty="0" smtClean="0"/>
                  <a:t>。</a:t>
                </a:r>
                <a:endParaRPr lang="en-US" altLang="zh-CN" sz="2000" dirty="0"/>
              </a:p>
            </p:txBody>
          </p:sp>
        </mc:Choice>
        <mc:Fallback>
          <p:sp>
            <p:nvSpPr>
              <p:cNvPr id="2" name="TextBox 1"/>
              <p:cNvSpPr txBox="1">
                <a:spLocks noRot="1" noChangeAspect="1" noMove="1" noResize="1" noEditPoints="1" noAdjustHandles="1" noChangeArrowheads="1" noChangeShapeType="1" noTextEdit="1"/>
              </p:cNvSpPr>
              <p:nvPr/>
            </p:nvSpPr>
            <p:spPr>
              <a:xfrm>
                <a:off x="1043608" y="1916832"/>
                <a:ext cx="7200800" cy="3670813"/>
              </a:xfrm>
              <a:prstGeom prst="rect">
                <a:avLst/>
              </a:prstGeom>
              <a:blipFill rotWithShape="1">
                <a:blip r:embed="rId3"/>
                <a:stretch>
                  <a:fillRect l="-677" t="-1161" b="-132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845715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传统利率风险管理</a:t>
            </a:r>
          </a:p>
        </p:txBody>
      </p:sp>
      <p:sp>
        <p:nvSpPr>
          <p:cNvPr id="17411" name="内容占位符 2"/>
          <p:cNvSpPr>
            <a:spLocks noGrp="1"/>
          </p:cNvSpPr>
          <p:nvPr>
            <p:ph idx="1"/>
          </p:nvPr>
        </p:nvSpPr>
        <p:spPr/>
        <p:txBody>
          <a:bodyPr/>
          <a:lstStyle/>
          <a:p>
            <a:r>
              <a:rPr lang="zh-CN" altLang="en-US" dirty="0" smtClean="0">
                <a:ea typeface="宋体" charset="-122"/>
              </a:rPr>
              <a:t>久期匹配</a:t>
            </a:r>
          </a:p>
        </p:txBody>
      </p:sp>
      <mc:AlternateContent xmlns:mc="http://schemas.openxmlformats.org/markup-compatibility/2006" xmlns:a14="http://schemas.microsoft.com/office/drawing/2010/main">
        <mc:Choice Requires="a14">
          <p:sp>
            <p:nvSpPr>
              <p:cNvPr id="2" name="TextBox 1"/>
              <p:cNvSpPr txBox="1"/>
              <p:nvPr/>
            </p:nvSpPr>
            <p:spPr>
              <a:xfrm>
                <a:off x="1043608" y="1916832"/>
                <a:ext cx="7200800" cy="4176143"/>
              </a:xfrm>
              <a:prstGeom prst="rect">
                <a:avLst/>
              </a:prstGeom>
              <a:noFill/>
            </p:spPr>
            <p:txBody>
              <a:bodyPr wrap="square" rtlCol="0">
                <a:spAutoFit/>
              </a:bodyPr>
              <a:lstStyle/>
              <a:p>
                <a:pPr marL="342900" indent="-342900">
                  <a:buFont typeface="Wingdings" pitchFamily="2" charset="2"/>
                  <a:buChar char="l"/>
                </a:pPr>
                <a:r>
                  <a:rPr lang="zh-CN" altLang="en-US" sz="2000" dirty="0" smtClean="0"/>
                  <a:t>久期匹配基本等式</a:t>
                </a:r>
                <a:endParaRPr lang="en-US" altLang="zh-CN" sz="2000" dirty="0" smtClean="0"/>
              </a:p>
              <a:p>
                <a:pPr/>
                <a14:m>
                  <m:oMathPara xmlns:m="http://schemas.openxmlformats.org/officeDocument/2006/math">
                    <m:oMathParaPr>
                      <m:jc m:val="centerGroup"/>
                    </m:oMathParaPr>
                    <m:oMath xmlns:m="http://schemas.openxmlformats.org/officeDocument/2006/math">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目标</m:t>
                          </m:r>
                        </m:sub>
                      </m:sSub>
                      <m:r>
                        <a:rPr lang="en-US" altLang="zh-CN" sz="2000" b="0" i="1" smtClean="0">
                          <a:solidFill>
                            <a:schemeClr val="tx1"/>
                          </a:solidFill>
                          <a:latin typeface="Cambria Math"/>
                          <a:ea typeface="Cambria Math"/>
                        </a:rPr>
                        <m:t>⋅</m:t>
                      </m:r>
                      <m:d>
                        <m:dPr>
                          <m:ctrlPr>
                            <a:rPr lang="en-US" altLang="zh-CN" sz="2000" i="1" smtClean="0">
                              <a:solidFill>
                                <a:schemeClr val="tx1"/>
                              </a:solidFill>
                              <a:latin typeface="Cambria Math"/>
                              <a:ea typeface="Cambria Math"/>
                            </a:rPr>
                          </m:ctrlPr>
                        </m:dPr>
                        <m:e>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e>
                      </m:d>
                    </m:oMath>
                  </m:oMathPara>
                </a14:m>
                <a:endParaRPr lang="en-US" altLang="zh-CN" sz="2000" i="1" dirty="0" smtClean="0">
                  <a:solidFill>
                    <a:schemeClr val="tx1"/>
                  </a:solidFill>
                  <a:latin typeface="Cambria Math"/>
                  <a:ea typeface="Cambria Math"/>
                </a:endParaRPr>
              </a:p>
              <a:p>
                <a:pPr/>
                <a14:m>
                  <m:oMathPara xmlns:m="http://schemas.openxmlformats.org/officeDocument/2006/math">
                    <m:oMathParaPr>
                      <m:jc m:val="centerGroup"/>
                    </m:oMathParaPr>
                    <m:oMath xmlns:m="http://schemas.openxmlformats.org/officeDocument/2006/math">
                      <m:r>
                        <a:rPr lang="en-US" altLang="zh-CN" sz="2000" b="0" i="1" smtClean="0">
                          <a:solidFill>
                            <a:schemeClr val="tx1"/>
                          </a:solidFill>
                          <a:latin typeface="Cambria Math"/>
                        </a:rPr>
                        <m:t>=</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资产组合</m:t>
                          </m:r>
                        </m:sub>
                      </m:sSub>
                      <m:r>
                        <a:rPr lang="en-US" altLang="zh-CN" sz="2000" b="0" i="1">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r>
                        <a:rPr lang="en-US" altLang="zh-CN" sz="2000" b="1" i="1" smtClean="0">
                          <a:solidFill>
                            <a:schemeClr val="tx1"/>
                          </a:solidFill>
                          <a:latin typeface="Cambria Math"/>
                        </a:rPr>
                        <m:t>+</m:t>
                      </m:r>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r>
                        <a:rPr lang="zh-CN" altLang="en-US" sz="2000" b="0" i="1">
                          <a:solidFill>
                            <a:schemeClr val="tx1"/>
                          </a:solidFill>
                          <a:latin typeface="Cambria Math"/>
                        </a:rPr>
                        <m:t>∙</m:t>
                      </m:r>
                      <m:r>
                        <a:rPr lang="en-US" altLang="zh-CN" sz="2000" b="0" i="1" smtClean="0">
                          <a:solidFill>
                            <a:schemeClr val="tx1"/>
                          </a:solidFill>
                          <a:latin typeface="Cambria Math"/>
                        </a:rPr>
                        <m:t> </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rPr>
                        <m:t>;</m:t>
                      </m:r>
                    </m:oMath>
                  </m:oMathPara>
                </a14:m>
                <a:endParaRPr lang="en-US" altLang="zh-CN" sz="2000" dirty="0" smtClean="0">
                  <a:solidFill>
                    <a:schemeClr val="tx1"/>
                  </a:solidFill>
                </a:endParaRPr>
              </a:p>
              <a:p>
                <a:endParaRPr lang="en-US" altLang="zh-CN" sz="2000" b="1" dirty="0">
                  <a:solidFill>
                    <a:srgbClr val="FF0000"/>
                  </a:solidFill>
                </a:endParaRPr>
              </a:p>
              <a:p>
                <a:r>
                  <a:rPr lang="en-US" altLang="zh-CN" sz="2000" b="1" dirty="0" smtClean="0">
                    <a:solidFill>
                      <a:schemeClr val="tx1"/>
                    </a:solidFill>
                  </a:rPr>
                  <a:t>     </a:t>
                </a:r>
                <a:r>
                  <a:rPr lang="zh-CN" altLang="en-US" sz="2000" dirty="0" smtClean="0">
                    <a:solidFill>
                      <a:schemeClr val="tx1"/>
                    </a:solidFill>
                  </a:rPr>
                  <a:t>这里的</a:t>
                </a:r>
                <a14:m>
                  <m:oMath xmlns:m="http://schemas.openxmlformats.org/officeDocument/2006/math">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oMath>
                </a14:m>
                <a:r>
                  <a:rPr lang="zh-CN" altLang="en-US" sz="2000" dirty="0" smtClean="0">
                    <a:solidFill>
                      <a:schemeClr val="tx1"/>
                    </a:solidFill>
                  </a:rPr>
                  <a:t>就是我们需要的对冲工具进行久期匹配的头寸</a:t>
                </a:r>
                <a:r>
                  <a:rPr lang="zh-CN" altLang="en-US" sz="2000" b="1" dirty="0" smtClean="0">
                    <a:solidFill>
                      <a:schemeClr val="tx1"/>
                    </a:solidFill>
                  </a:rPr>
                  <a:t>。</a:t>
                </a:r>
                <a:endParaRPr lang="en-US" altLang="zh-CN" sz="2000" b="1" dirty="0" smtClean="0">
                  <a:solidFill>
                    <a:schemeClr val="tx1"/>
                  </a:solidFill>
                </a:endParaRPr>
              </a:p>
              <a:p>
                <a:endParaRPr lang="en-US" altLang="zh-CN" sz="2000" b="1" dirty="0" smtClean="0">
                  <a:solidFill>
                    <a:schemeClr val="tx1"/>
                  </a:solidFill>
                </a:endParaRPr>
              </a:p>
              <a:p>
                <a:r>
                  <a:rPr lang="en-US" altLang="zh-CN" sz="2000" dirty="0" smtClean="0"/>
                  <a:t>     </a:t>
                </a:r>
                <a:r>
                  <a:rPr lang="zh-CN" altLang="en-US" sz="2000" dirty="0" smtClean="0"/>
                  <a:t>当我们设置目标久期为</a:t>
                </a:r>
                <a:r>
                  <a:rPr lang="en-US" altLang="zh-CN" sz="2000" dirty="0" smtClean="0"/>
                  <a:t>0</a:t>
                </a:r>
                <a:r>
                  <a:rPr lang="zh-CN" altLang="en-US" sz="2000" dirty="0" smtClean="0"/>
                  <a:t>时，上式简化为：</a:t>
                </a:r>
                <a:endParaRPr lang="en-US" altLang="zh-CN" sz="2000" dirty="0" smtClean="0"/>
              </a:p>
              <a:p>
                <a:endParaRPr lang="en-US" altLang="zh-CN" sz="2000" dirty="0" smtClean="0"/>
              </a:p>
              <a:p>
                <a:r>
                  <a:rPr lang="en-US" altLang="zh-CN" sz="2000" dirty="0"/>
                  <a:t>	</a:t>
                </a:r>
                <a14:m>
                  <m:oMath xmlns:m="http://schemas.openxmlformats.org/officeDocument/2006/math">
                    <m:r>
                      <a:rPr lang="en-US" altLang="zh-CN" sz="2000" b="0" i="1" smtClean="0">
                        <a:solidFill>
                          <a:schemeClr val="tx1"/>
                        </a:solidFill>
                        <a:latin typeface="Cambria Math"/>
                      </a:rPr>
                      <m:t>0=</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资产组合</m:t>
                        </m:r>
                      </m:sub>
                    </m:sSub>
                    <m:r>
                      <a:rPr lang="en-US" altLang="zh-CN" sz="2000" b="0" i="1">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资产组合</m:t>
                        </m:r>
                      </m:sub>
                    </m:sSub>
                    <m:r>
                      <a:rPr lang="en-US" altLang="zh-CN" sz="2000" b="0" i="1" smtClean="0">
                        <a:solidFill>
                          <a:schemeClr val="tx1"/>
                        </a:solidFill>
                        <a:latin typeface="Cambria Math"/>
                      </a:rPr>
                      <m:t>+</m:t>
                    </m:r>
                    <m:sSub>
                      <m:sSubPr>
                        <m:ctrlPr>
                          <a:rPr lang="en-US" altLang="zh-CN" sz="2000" b="1" i="1" smtClean="0">
                            <a:solidFill>
                              <a:srgbClr val="FF0000"/>
                            </a:solidFill>
                            <a:latin typeface="Cambria Math"/>
                          </a:rPr>
                        </m:ctrlPr>
                      </m:sSubPr>
                      <m:e>
                        <m:r>
                          <a:rPr lang="en-US" altLang="zh-CN" sz="2000" b="1" i="1" smtClean="0">
                            <a:solidFill>
                              <a:srgbClr val="FF0000"/>
                            </a:solidFill>
                            <a:latin typeface="Cambria Math"/>
                          </a:rPr>
                          <m:t>𝒑</m:t>
                        </m:r>
                      </m:e>
                      <m:sub>
                        <m:r>
                          <a:rPr lang="zh-CN" altLang="en-US" sz="2000" b="1" i="1">
                            <a:solidFill>
                              <a:srgbClr val="FF0000"/>
                            </a:solidFill>
                            <a:latin typeface="Cambria Math"/>
                          </a:rPr>
                          <m:t>对冲</m:t>
                        </m:r>
                      </m:sub>
                    </m:sSub>
                    <m:r>
                      <a:rPr lang="zh-CN" altLang="en-US" sz="2000" b="0" i="1">
                        <a:solidFill>
                          <a:schemeClr val="tx1"/>
                        </a:solidFill>
                        <a:latin typeface="Cambria Math"/>
                      </a:rPr>
                      <m:t>∙</m:t>
                    </m:r>
                    <m:r>
                      <a:rPr lang="en-US" altLang="zh-CN" sz="2000" b="0" i="1" smtClean="0">
                        <a:solidFill>
                          <a:schemeClr val="tx1"/>
                        </a:solidFill>
                        <a:latin typeface="Cambria Math"/>
                      </a:rPr>
                      <m:t> </m:t>
                    </m:r>
                    <m:sSub>
                      <m:sSubPr>
                        <m:ctrlPr>
                          <a:rPr lang="en-US" altLang="zh-CN" sz="2000" i="1" smtClean="0">
                            <a:solidFill>
                              <a:schemeClr val="tx1"/>
                            </a:solidFill>
                            <a:latin typeface="Cambria Math"/>
                          </a:rPr>
                        </m:ctrlPr>
                      </m:sSubPr>
                      <m:e>
                        <m:r>
                          <a:rPr lang="en-US" altLang="zh-CN" sz="2000" b="0" i="1" smtClean="0">
                            <a:solidFill>
                              <a:schemeClr val="tx1"/>
                            </a:solidFill>
                            <a:latin typeface="Cambria Math"/>
                          </a:rPr>
                          <m:t>𝐷</m:t>
                        </m:r>
                      </m:e>
                      <m:sub>
                        <m:r>
                          <a:rPr lang="zh-CN" altLang="en-US" sz="2000" b="0" i="1">
                            <a:solidFill>
                              <a:schemeClr val="tx1"/>
                            </a:solidFill>
                            <a:latin typeface="Cambria Math"/>
                          </a:rPr>
                          <m:t>对冲</m:t>
                        </m:r>
                      </m:sub>
                    </m:sSub>
                    <m:r>
                      <a:rPr lang="en-US" altLang="zh-CN" sz="2000" b="0" i="1" smtClean="0">
                        <a:solidFill>
                          <a:schemeClr val="tx1"/>
                        </a:solidFill>
                        <a:latin typeface="Cambria Math"/>
                        <a:ea typeface="Cambria Math"/>
                      </a:rPr>
                      <m:t>∙</m:t>
                    </m:r>
                    <m:sSub>
                      <m:sSubPr>
                        <m:ctrlPr>
                          <a:rPr lang="en-US" altLang="zh-CN" sz="2000" i="1" smtClean="0">
                            <a:solidFill>
                              <a:schemeClr val="tx1"/>
                            </a:solidFill>
                            <a:latin typeface="Cambria Math"/>
                            <a:ea typeface="Cambria Math"/>
                          </a:rPr>
                        </m:ctrlPr>
                      </m:sSubPr>
                      <m:e>
                        <m:r>
                          <a:rPr lang="en-US" altLang="zh-CN" sz="2000" b="0" i="1" smtClean="0">
                            <a:solidFill>
                              <a:schemeClr val="tx1"/>
                            </a:solidFill>
                            <a:latin typeface="Cambria Math"/>
                            <a:ea typeface="Cambria Math"/>
                          </a:rPr>
                          <m:t>𝑃</m:t>
                        </m:r>
                      </m:e>
                      <m:sub>
                        <m:r>
                          <a:rPr lang="zh-CN" altLang="en-US" sz="2000" b="0" i="1">
                            <a:solidFill>
                              <a:schemeClr val="tx1"/>
                            </a:solidFill>
                            <a:latin typeface="Cambria Math"/>
                            <a:ea typeface="Cambria Math"/>
                          </a:rPr>
                          <m:t>对冲</m:t>
                        </m:r>
                      </m:sub>
                    </m:sSub>
                    <m:r>
                      <a:rPr lang="en-US" altLang="zh-CN" sz="2000" b="0" i="1" smtClean="0">
                        <a:solidFill>
                          <a:schemeClr val="tx1"/>
                        </a:solidFill>
                        <a:latin typeface="Cambria Math"/>
                      </a:rPr>
                      <m:t>;</m:t>
                    </m:r>
                  </m:oMath>
                </a14:m>
                <a:endParaRPr lang="en-US" altLang="zh-CN" sz="2000" dirty="0" smtClean="0">
                  <a:solidFill>
                    <a:schemeClr val="tx1"/>
                  </a:solidFill>
                </a:endParaRPr>
              </a:p>
              <a:p>
                <a:r>
                  <a:rPr lang="en-US" altLang="zh-CN" sz="2000" dirty="0" smtClean="0"/>
                  <a:t>     </a:t>
                </a:r>
              </a:p>
              <a:p>
                <a:r>
                  <a:rPr lang="en-US" altLang="zh-CN" sz="2000" dirty="0"/>
                  <a:t> </a:t>
                </a:r>
                <a:r>
                  <a:rPr lang="en-US" altLang="zh-CN" sz="2000" dirty="0" smtClean="0"/>
                  <a:t>    </a:t>
                </a:r>
                <a:r>
                  <a:rPr lang="zh-CN" altLang="en-US" sz="2000" dirty="0" smtClean="0"/>
                  <a:t>这时我们称组合为</a:t>
                </a:r>
                <a:r>
                  <a:rPr lang="zh-CN" altLang="en-US" sz="2000" b="1" dirty="0" smtClean="0"/>
                  <a:t>久期免疫</a:t>
                </a:r>
                <a:r>
                  <a:rPr lang="zh-CN" altLang="en-US" sz="2000" dirty="0" smtClean="0"/>
                  <a:t>。</a:t>
                </a:r>
                <a:endParaRPr lang="en-US" altLang="zh-CN" sz="2000" dirty="0"/>
              </a:p>
              <a:p>
                <a:endParaRPr lang="en-US" altLang="zh-CN" sz="2000" dirty="0"/>
              </a:p>
            </p:txBody>
          </p:sp>
        </mc:Choice>
        <mc:Fallback xmlns="">
          <p:sp>
            <p:nvSpPr>
              <p:cNvPr id="2" name="TextBox 1"/>
              <p:cNvSpPr txBox="1">
                <a:spLocks noRot="1" noChangeAspect="1" noMove="1" noResize="1" noEditPoints="1" noAdjustHandles="1" noChangeArrowheads="1" noChangeShapeType="1" noTextEdit="1"/>
              </p:cNvSpPr>
              <p:nvPr/>
            </p:nvSpPr>
            <p:spPr>
              <a:xfrm>
                <a:off x="1043608" y="1916832"/>
                <a:ext cx="7200800" cy="4176143"/>
              </a:xfrm>
              <a:prstGeom prst="rect">
                <a:avLst/>
              </a:prstGeom>
              <a:blipFill rotWithShape="1">
                <a:blip r:embed="rId3"/>
                <a:stretch>
                  <a:fillRect l="-677" t="-1020" r="-448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3935898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ea typeface="宋体" charset="-122"/>
              </a:rPr>
              <a:t>债券久期对冲案例</a:t>
            </a:r>
          </a:p>
        </p:txBody>
      </p:sp>
      <p:sp>
        <p:nvSpPr>
          <p:cNvPr id="17411" name="内容占位符 2"/>
          <p:cNvSpPr>
            <a:spLocks noGrp="1"/>
          </p:cNvSpPr>
          <p:nvPr>
            <p:ph idx="1"/>
          </p:nvPr>
        </p:nvSpPr>
        <p:spPr/>
        <p:txBody>
          <a:bodyPr/>
          <a:lstStyle/>
          <a:p>
            <a:r>
              <a:rPr lang="zh-CN" altLang="en-US" dirty="0" smtClean="0">
                <a:ea typeface="宋体" charset="-122"/>
              </a:rPr>
              <a:t>久期匹配头寸</a:t>
            </a:r>
          </a:p>
        </p:txBody>
      </p:sp>
      <p:sp>
        <p:nvSpPr>
          <p:cNvPr id="2" name="TextBox 1"/>
          <p:cNvSpPr txBox="1"/>
          <p:nvPr/>
        </p:nvSpPr>
        <p:spPr>
          <a:xfrm>
            <a:off x="1043608" y="1916832"/>
            <a:ext cx="7200800" cy="1323439"/>
          </a:xfrm>
          <a:prstGeom prst="rect">
            <a:avLst/>
          </a:prstGeom>
          <a:noFill/>
        </p:spPr>
        <p:txBody>
          <a:bodyPr wrap="square" rtlCol="0">
            <a:spAutoFit/>
          </a:bodyPr>
          <a:lstStyle/>
          <a:p>
            <a:pPr marL="342900" indent="-342900">
              <a:buFont typeface="Wingdings" pitchFamily="2" charset="2"/>
              <a:buChar char="l"/>
            </a:pPr>
            <a:r>
              <a:rPr lang="zh-CN" altLang="en-US" sz="2000" dirty="0" smtClean="0"/>
              <a:t>久期匹配</a:t>
            </a:r>
            <a:r>
              <a:rPr lang="zh-CN" altLang="en-US" sz="2000" dirty="0"/>
              <a:t>示例</a:t>
            </a:r>
            <a:endParaRPr lang="en-US" altLang="zh-CN" sz="2000" b="1" dirty="0" smtClean="0">
              <a:solidFill>
                <a:schemeClr val="tx1"/>
              </a:solidFill>
            </a:endParaRPr>
          </a:p>
          <a:p>
            <a:r>
              <a:rPr lang="en-US" altLang="zh-CN" sz="2000" dirty="0"/>
              <a:t> </a:t>
            </a:r>
            <a:r>
              <a:rPr lang="en-US" altLang="zh-CN" sz="2000" dirty="0" smtClean="0"/>
              <a:t>    </a:t>
            </a:r>
            <a:r>
              <a:rPr lang="zh-CN" altLang="en-US" sz="2000" dirty="0" smtClean="0"/>
              <a:t>仍然使用</a:t>
            </a:r>
            <a:r>
              <a:rPr lang="en-US" altLang="zh-CN" sz="2000" dirty="0" smtClean="0"/>
              <a:t>2012</a:t>
            </a:r>
            <a:r>
              <a:rPr lang="zh-CN" altLang="en-US" sz="2000" dirty="0" smtClean="0"/>
              <a:t>年</a:t>
            </a:r>
            <a:r>
              <a:rPr lang="en-US" altLang="zh-CN" sz="2000" dirty="0" smtClean="0"/>
              <a:t>7</a:t>
            </a:r>
            <a:r>
              <a:rPr lang="zh-CN" altLang="en-US" sz="2000" dirty="0" smtClean="0"/>
              <a:t>月</a:t>
            </a:r>
            <a:r>
              <a:rPr lang="en-US" altLang="zh-CN" sz="2000" dirty="0" smtClean="0"/>
              <a:t>5</a:t>
            </a:r>
            <a:r>
              <a:rPr lang="zh-CN" altLang="en-US" sz="2000" dirty="0" smtClean="0"/>
              <a:t>日的市场数据，我们构建如下的假想资产组合：</a:t>
            </a:r>
            <a:endParaRPr lang="en-US" altLang="zh-CN" sz="2000" dirty="0"/>
          </a:p>
          <a:p>
            <a:endParaRPr lang="en-US" altLang="zh-CN" sz="2000" dirty="0"/>
          </a:p>
        </p:txBody>
      </p:sp>
      <p:sp>
        <p:nvSpPr>
          <p:cNvPr id="3" name="TextBox 2"/>
          <p:cNvSpPr txBox="1"/>
          <p:nvPr/>
        </p:nvSpPr>
        <p:spPr>
          <a:xfrm>
            <a:off x="1259632" y="5013176"/>
            <a:ext cx="6790922" cy="646331"/>
          </a:xfrm>
          <a:prstGeom prst="rect">
            <a:avLst/>
          </a:prstGeom>
          <a:noFill/>
        </p:spPr>
        <p:txBody>
          <a:bodyPr wrap="square" rtlCol="0">
            <a:spAutoFit/>
          </a:bodyPr>
          <a:lstStyle/>
          <a:p>
            <a:r>
              <a:rPr lang="zh-CN" altLang="en-US" dirty="0" smtClean="0"/>
              <a:t>上表最后一行显示，如果要完全对冲久期风险，我们需要持有面值约为</a:t>
            </a:r>
            <a:r>
              <a:rPr lang="en-US" altLang="zh-CN" dirty="0" smtClean="0"/>
              <a:t>43370000</a:t>
            </a:r>
            <a:r>
              <a:rPr lang="zh-CN" altLang="en-US" dirty="0" smtClean="0"/>
              <a:t>元的对冲</a:t>
            </a:r>
            <a:r>
              <a:rPr lang="zh-CN" altLang="en-US" dirty="0"/>
              <a:t>用</a:t>
            </a:r>
            <a:r>
              <a:rPr lang="zh-CN" altLang="en-US" dirty="0" smtClean="0"/>
              <a:t>债券空头寸。</a:t>
            </a:r>
            <a:endParaRPr lang="zh-CN" altLang="en-US" dirty="0"/>
          </a:p>
        </p:txBody>
      </p:sp>
      <p:pic>
        <p:nvPicPr>
          <p:cNvPr id="4915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1656" y="3140968"/>
            <a:ext cx="6686850" cy="1492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46707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债券久</a:t>
            </a:r>
            <a:r>
              <a:rPr lang="zh-CN" altLang="en-US" dirty="0" smtClean="0">
                <a:ea typeface="宋体" charset="-122"/>
              </a:rPr>
              <a:t>期对冲案例</a:t>
            </a:r>
          </a:p>
        </p:txBody>
      </p:sp>
      <p:sp>
        <p:nvSpPr>
          <p:cNvPr id="17411" name="内容占位符 2"/>
          <p:cNvSpPr>
            <a:spLocks noGrp="1"/>
          </p:cNvSpPr>
          <p:nvPr>
            <p:ph idx="1"/>
          </p:nvPr>
        </p:nvSpPr>
        <p:spPr/>
        <p:txBody>
          <a:bodyPr/>
          <a:lstStyle/>
          <a:p>
            <a:r>
              <a:rPr lang="zh-CN" altLang="en-US" dirty="0" smtClean="0">
                <a:ea typeface="宋体" charset="-122"/>
              </a:rPr>
              <a:t>久期匹配效果</a:t>
            </a:r>
          </a:p>
        </p:txBody>
      </p:sp>
      <p:sp>
        <p:nvSpPr>
          <p:cNvPr id="4" name="TextBox 3"/>
          <p:cNvSpPr txBox="1"/>
          <p:nvPr/>
        </p:nvSpPr>
        <p:spPr>
          <a:xfrm>
            <a:off x="971600" y="1916832"/>
            <a:ext cx="7272808" cy="1477328"/>
          </a:xfrm>
          <a:prstGeom prst="rect">
            <a:avLst/>
          </a:prstGeom>
          <a:noFill/>
        </p:spPr>
        <p:txBody>
          <a:bodyPr wrap="square" rtlCol="0">
            <a:spAutoFit/>
          </a:bodyPr>
          <a:lstStyle/>
          <a:p>
            <a:pPr marL="285750" indent="-285750">
              <a:buFont typeface="Wingdings" pitchFamily="2" charset="2"/>
              <a:buChar char="l"/>
            </a:pPr>
            <a:r>
              <a:rPr lang="zh-CN" altLang="en-US" dirty="0" smtClean="0"/>
              <a:t>考虑分别持有原始资产组合以及对冲后资产组合的</a:t>
            </a:r>
            <a:r>
              <a:rPr lang="en-US" altLang="zh-CN" dirty="0" smtClean="0"/>
              <a:t>P/L</a:t>
            </a:r>
            <a:r>
              <a:rPr lang="zh-CN" altLang="en-US" dirty="0" smtClean="0"/>
              <a:t>，观察期为</a:t>
            </a:r>
            <a:r>
              <a:rPr lang="en-US" altLang="zh-CN" dirty="0" smtClean="0"/>
              <a:t>2012</a:t>
            </a:r>
            <a:r>
              <a:rPr lang="zh-CN" altLang="en-US" dirty="0" smtClean="0"/>
              <a:t>年</a:t>
            </a:r>
            <a:r>
              <a:rPr lang="en-US" altLang="zh-CN" dirty="0" smtClean="0"/>
              <a:t>7</a:t>
            </a:r>
            <a:r>
              <a:rPr lang="zh-CN" altLang="en-US" dirty="0" smtClean="0"/>
              <a:t>月</a:t>
            </a:r>
            <a:r>
              <a:rPr lang="en-US" altLang="zh-CN" dirty="0" smtClean="0"/>
              <a:t>5</a:t>
            </a:r>
            <a:r>
              <a:rPr lang="zh-CN" altLang="en-US" dirty="0" smtClean="0"/>
              <a:t>日至</a:t>
            </a:r>
            <a:r>
              <a:rPr lang="en-US" altLang="zh-CN" dirty="0" smtClean="0"/>
              <a:t>2012</a:t>
            </a:r>
            <a:r>
              <a:rPr lang="zh-CN" altLang="en-US" dirty="0" smtClean="0"/>
              <a:t>年</a:t>
            </a:r>
            <a:r>
              <a:rPr lang="en-US" altLang="zh-CN" dirty="0" smtClean="0"/>
              <a:t>8</a:t>
            </a:r>
            <a:r>
              <a:rPr lang="zh-CN" altLang="en-US" dirty="0" smtClean="0"/>
              <a:t>月</a:t>
            </a:r>
            <a:r>
              <a:rPr lang="en-US" altLang="zh-CN" dirty="0" smtClean="0"/>
              <a:t>5</a:t>
            </a:r>
            <a:r>
              <a:rPr lang="zh-CN" altLang="en-US" dirty="0" smtClean="0"/>
              <a:t>日。这里我们仅考虑净价波动并且使</a:t>
            </a:r>
            <a:endParaRPr lang="en-US" altLang="zh-CN" dirty="0" smtClean="0"/>
          </a:p>
          <a:p>
            <a:r>
              <a:rPr lang="en-US" altLang="zh-CN" dirty="0"/>
              <a:t> </a:t>
            </a:r>
            <a:r>
              <a:rPr lang="en-US" altLang="zh-CN" dirty="0" smtClean="0"/>
              <a:t>   </a:t>
            </a:r>
            <a:r>
              <a:rPr lang="zh-CN" altLang="en-US" dirty="0" smtClean="0"/>
              <a:t>用每日的收盘价计算</a:t>
            </a:r>
            <a:r>
              <a:rPr lang="en-US" altLang="zh-CN" dirty="0" smtClean="0"/>
              <a:t>P/L</a:t>
            </a:r>
            <a:r>
              <a:rPr lang="zh-CN" altLang="en-US" dirty="0" smtClean="0"/>
              <a:t>。直观上，从</a:t>
            </a:r>
            <a:r>
              <a:rPr lang="en-US" altLang="zh-CN" dirty="0" smtClean="0"/>
              <a:t>P/L</a:t>
            </a:r>
            <a:r>
              <a:rPr lang="zh-CN" altLang="en-US" dirty="0" smtClean="0"/>
              <a:t>的时间序列图上，我们可</a:t>
            </a:r>
            <a:endParaRPr lang="en-US" altLang="zh-CN" dirty="0" smtClean="0"/>
          </a:p>
          <a:p>
            <a:r>
              <a:rPr lang="zh-CN" altLang="en-US" dirty="0" smtClean="0"/>
              <a:t>    以看到，债券组合的波动减小了，同时</a:t>
            </a:r>
            <a:r>
              <a:rPr lang="en-US" altLang="zh-CN" dirty="0" smtClean="0"/>
              <a:t>P/L</a:t>
            </a:r>
            <a:r>
              <a:rPr lang="zh-CN" altLang="en-US" dirty="0" smtClean="0"/>
              <a:t>水平更接近于</a:t>
            </a:r>
            <a:r>
              <a:rPr lang="en-US" altLang="zh-CN" dirty="0" smtClean="0"/>
              <a:t>0.</a:t>
            </a:r>
            <a:r>
              <a:rPr lang="zh-CN" altLang="en-US" dirty="0" smtClean="0"/>
              <a:t>我们同样</a:t>
            </a:r>
            <a:endParaRPr lang="en-US" altLang="zh-CN" dirty="0" smtClean="0"/>
          </a:p>
          <a:p>
            <a:r>
              <a:rPr lang="en-US" altLang="zh-CN" dirty="0"/>
              <a:t> </a:t>
            </a:r>
            <a:r>
              <a:rPr lang="en-US" altLang="zh-CN" dirty="0" smtClean="0"/>
              <a:t>   </a:t>
            </a:r>
            <a:r>
              <a:rPr lang="zh-CN" altLang="en-US" dirty="0" smtClean="0"/>
              <a:t>可以通过计算</a:t>
            </a:r>
            <a:r>
              <a:rPr lang="en-US" altLang="zh-CN" dirty="0" smtClean="0"/>
              <a:t>P/L</a:t>
            </a:r>
            <a:r>
              <a:rPr lang="zh-CN" altLang="en-US" dirty="0" smtClean="0"/>
              <a:t>的</a:t>
            </a:r>
            <a:r>
              <a:rPr lang="en-US" altLang="zh-CN" dirty="0" smtClean="0"/>
              <a:t>RMS</a:t>
            </a:r>
            <a:r>
              <a:rPr lang="zh-CN" altLang="en-US" dirty="0" smtClean="0"/>
              <a:t>以及标准差来说明这一问题。</a:t>
            </a:r>
            <a:endParaRPr lang="zh-CN" altLang="en-US" dirty="0"/>
          </a:p>
        </p:txBody>
      </p:sp>
      <p:pic>
        <p:nvPicPr>
          <p:cNvPr id="4915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3865427"/>
            <a:ext cx="5393244" cy="1219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34789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a:ea typeface="宋体" charset="-122"/>
              </a:rPr>
              <a:t>债券久</a:t>
            </a:r>
            <a:r>
              <a:rPr lang="zh-CN" altLang="en-US" dirty="0" smtClean="0">
                <a:ea typeface="宋体" charset="-122"/>
              </a:rPr>
              <a:t>期对冲案例</a:t>
            </a:r>
          </a:p>
        </p:txBody>
      </p:sp>
      <p:sp>
        <p:nvSpPr>
          <p:cNvPr id="17411" name="内容占位符 2"/>
          <p:cNvSpPr>
            <a:spLocks noGrp="1"/>
          </p:cNvSpPr>
          <p:nvPr>
            <p:ph idx="1"/>
          </p:nvPr>
        </p:nvSpPr>
        <p:spPr/>
        <p:txBody>
          <a:bodyPr/>
          <a:lstStyle/>
          <a:p>
            <a:r>
              <a:rPr lang="zh-CN" altLang="en-US" dirty="0" smtClean="0">
                <a:ea typeface="宋体" charset="-122"/>
              </a:rPr>
              <a:t>无对冲与有对冲资产组合</a:t>
            </a:r>
            <a:r>
              <a:rPr lang="en-US" altLang="zh-CN" dirty="0" smtClean="0">
                <a:ea typeface="宋体" charset="-122"/>
              </a:rPr>
              <a:t>P/L</a:t>
            </a:r>
            <a:r>
              <a:rPr lang="zh-CN" altLang="en-US" dirty="0" smtClean="0">
                <a:ea typeface="宋体" charset="-122"/>
              </a:rPr>
              <a:t>走势</a:t>
            </a:r>
          </a:p>
        </p:txBody>
      </p:sp>
      <p:pic>
        <p:nvPicPr>
          <p:cNvPr id="5120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3609" y="1988840"/>
            <a:ext cx="6192688" cy="3919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9042575"/>
      </p:ext>
    </p:extLst>
  </p:cSld>
  <p:clrMapOvr>
    <a:masterClrMapping/>
  </p:clrMapOvr>
  <p:timing>
    <p:tnLst>
      <p:par>
        <p:cTn id="1" dur="indefinite" restart="never" nodeType="tmRoot"/>
      </p:par>
    </p:tnLst>
  </p:timing>
</p:sld>
</file>

<file path=ppt/theme/theme1.xml><?xml version="1.0" encoding="utf-8"?>
<a:theme xmlns:a="http://schemas.openxmlformats.org/drawingml/2006/main" name="中大期货通用模版5_合作">
  <a:themeElements>
    <a:clrScheme name="Finance1_p 2">
      <a:dk1>
        <a:srgbClr val="000000"/>
      </a:dk1>
      <a:lt1>
        <a:srgbClr val="FFFFFF"/>
      </a:lt1>
      <a:dk2>
        <a:srgbClr val="1C4C80"/>
      </a:dk2>
      <a:lt2>
        <a:srgbClr val="969696"/>
      </a:lt2>
      <a:accent1>
        <a:srgbClr val="317A43"/>
      </a:accent1>
      <a:accent2>
        <a:srgbClr val="A8C28E"/>
      </a:accent2>
      <a:accent3>
        <a:srgbClr val="FFFFFF"/>
      </a:accent3>
      <a:accent4>
        <a:srgbClr val="000000"/>
      </a:accent4>
      <a:accent5>
        <a:srgbClr val="ADBEB0"/>
      </a:accent5>
      <a:accent6>
        <a:srgbClr val="98B080"/>
      </a:accent6>
      <a:hlink>
        <a:srgbClr val="C0B24E"/>
      </a:hlink>
      <a:folHlink>
        <a:srgbClr val="C0C0C0"/>
      </a:folHlink>
    </a:clrScheme>
    <a:fontScheme name="Finance1_p">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Finance1_p 1">
        <a:dk1>
          <a:srgbClr val="000000"/>
        </a:dk1>
        <a:lt1>
          <a:srgbClr val="FFFFFF"/>
        </a:lt1>
        <a:dk2>
          <a:srgbClr val="294E91"/>
        </a:dk2>
        <a:lt2>
          <a:srgbClr val="969696"/>
        </a:lt2>
        <a:accent1>
          <a:srgbClr val="8CBE00"/>
        </a:accent1>
        <a:accent2>
          <a:srgbClr val="809DD0"/>
        </a:accent2>
        <a:accent3>
          <a:srgbClr val="FFFFFF"/>
        </a:accent3>
        <a:accent4>
          <a:srgbClr val="000000"/>
        </a:accent4>
        <a:accent5>
          <a:srgbClr val="C5DBAA"/>
        </a:accent5>
        <a:accent6>
          <a:srgbClr val="738EBC"/>
        </a:accent6>
        <a:hlink>
          <a:srgbClr val="7FAD7F"/>
        </a:hlink>
        <a:folHlink>
          <a:srgbClr val="C0C0C0"/>
        </a:folHlink>
      </a:clrScheme>
      <a:clrMap bg1="lt1" tx1="dk1" bg2="lt2" tx2="dk2" accent1="accent1" accent2="accent2" accent3="accent3" accent4="accent4" accent5="accent5" accent6="accent6" hlink="hlink" folHlink="folHlink"/>
    </a:extraClrScheme>
    <a:extraClrScheme>
      <a:clrScheme name="Finance1_p 2">
        <a:dk1>
          <a:srgbClr val="000000"/>
        </a:dk1>
        <a:lt1>
          <a:srgbClr val="FFFFFF"/>
        </a:lt1>
        <a:dk2>
          <a:srgbClr val="1C4C80"/>
        </a:dk2>
        <a:lt2>
          <a:srgbClr val="969696"/>
        </a:lt2>
        <a:accent1>
          <a:srgbClr val="317A43"/>
        </a:accent1>
        <a:accent2>
          <a:srgbClr val="A8C28E"/>
        </a:accent2>
        <a:accent3>
          <a:srgbClr val="FFFFFF"/>
        </a:accent3>
        <a:accent4>
          <a:srgbClr val="000000"/>
        </a:accent4>
        <a:accent5>
          <a:srgbClr val="ADBEB0"/>
        </a:accent5>
        <a:accent6>
          <a:srgbClr val="98B080"/>
        </a:accent6>
        <a:hlink>
          <a:srgbClr val="C0B24E"/>
        </a:hlink>
        <a:folHlink>
          <a:srgbClr val="C0C0C0"/>
        </a:folHlink>
      </a:clrScheme>
      <a:clrMap bg1="lt1" tx1="dk1" bg2="lt2" tx2="dk2" accent1="accent1" accent2="accent2" accent3="accent3" accent4="accent4" accent5="accent5" accent6="accent6" hlink="hlink" folHlink="folHlink"/>
    </a:extraClrScheme>
    <a:extraClrScheme>
      <a:clrScheme name="Finance1_p 3">
        <a:dk1>
          <a:srgbClr val="000000"/>
        </a:dk1>
        <a:lt1>
          <a:srgbClr val="FFFFFF"/>
        </a:lt1>
        <a:dk2>
          <a:srgbClr val="2D2D9D"/>
        </a:dk2>
        <a:lt2>
          <a:srgbClr val="969696"/>
        </a:lt2>
        <a:accent1>
          <a:srgbClr val="1A71B2"/>
        </a:accent1>
        <a:accent2>
          <a:srgbClr val="AAAA54"/>
        </a:accent2>
        <a:accent3>
          <a:srgbClr val="FFFFFF"/>
        </a:accent3>
        <a:accent4>
          <a:srgbClr val="000000"/>
        </a:accent4>
        <a:accent5>
          <a:srgbClr val="ABBBD5"/>
        </a:accent5>
        <a:accent6>
          <a:srgbClr val="9A9A4B"/>
        </a:accent6>
        <a:hlink>
          <a:srgbClr val="678BC1"/>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中大期货通用模版5_合作</Template>
  <TotalTime>994</TotalTime>
  <Words>1388</Words>
  <Application>Microsoft Office PowerPoint</Application>
  <PresentationFormat>全屏显示(4:3)</PresentationFormat>
  <Paragraphs>143</Paragraphs>
  <Slides>20</Slides>
  <Notes>20</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20</vt:i4>
      </vt:variant>
    </vt:vector>
  </HeadingPairs>
  <TitlesOfParts>
    <vt:vector size="22" baseType="lpstr">
      <vt:lpstr>中大期货通用模版5_合作</vt:lpstr>
      <vt:lpstr>Image</vt:lpstr>
      <vt:lpstr>利率曲线风险管理</vt:lpstr>
      <vt:lpstr>传统利率风险管理</vt:lpstr>
      <vt:lpstr>传统利率风险管理</vt:lpstr>
      <vt:lpstr>传统利率风险管理</vt:lpstr>
      <vt:lpstr>传统利率风险管理</vt:lpstr>
      <vt:lpstr>传统利率风险管理</vt:lpstr>
      <vt:lpstr>债券久期对冲案例</vt:lpstr>
      <vt:lpstr>债券久期对冲案例</vt:lpstr>
      <vt:lpstr>债券久期对冲案例</vt:lpstr>
      <vt:lpstr>债券久期对冲的缺陷</vt:lpstr>
      <vt:lpstr>国债期货</vt:lpstr>
      <vt:lpstr>国债期货</vt:lpstr>
      <vt:lpstr>国债期货</vt:lpstr>
      <vt:lpstr>国债期货</vt:lpstr>
      <vt:lpstr>国债期货利率风险管理</vt:lpstr>
      <vt:lpstr>国债期货利率风险管理</vt:lpstr>
      <vt:lpstr>国债期货久期对冲案例</vt:lpstr>
      <vt:lpstr>国债期货久期对冲案例</vt:lpstr>
      <vt:lpstr>国债期货久期对冲案例</vt:lpstr>
      <vt:lpstr>国债期货久期对冲案例</vt:lpstr>
    </vt:vector>
  </TitlesOfParts>
  <Company>Zhongda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利率风险</dc:title>
  <dc:creator>Cheng Li</dc:creator>
  <cp:lastModifiedBy>Cheng Li</cp:lastModifiedBy>
  <cp:revision>83</cp:revision>
  <dcterms:created xsi:type="dcterms:W3CDTF">2012-08-20T01:47:40Z</dcterms:created>
  <dcterms:modified xsi:type="dcterms:W3CDTF">2012-08-21T08:17:31Z</dcterms:modified>
</cp:coreProperties>
</file>

<file path=docProps/thumbnail.jpeg>
</file>